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notesMasterIdLst>
    <p:notesMasterId r:id="rId38"/>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Lst>
  <p:sldSz cx="9753600" cy="7315200"/>
  <p:notesSz cx="6858000" cy="9144000"/>
  <p:embeddedFontLst>
    <p:embeddedFont>
      <p:font typeface="Calibri (MS)" charset="1" panose="020F0502020204030204"/>
      <p:regular r:id="rId33"/>
    </p:embeddedFont>
    <p:embeddedFont>
      <p:font typeface="Calibri (MS) Bold" charset="1" panose="020F0702030404030204"/>
      <p:regular r:id="rId34"/>
    </p:embeddedFont>
    <p:embeddedFont>
      <p:font typeface="Calibri (MS) Bold Italics" charset="1" panose="020F07020304040A0204"/>
      <p:regular r:id="rId35"/>
    </p:embeddedFont>
    <p:embeddedFont>
      <p:font typeface="Calibri (MS) Italics" charset="1" panose="020F05020202040A0204"/>
      <p:regular r:id="rId36"/>
    </p:embeddedFont>
    <p:embeddedFont>
      <p:font typeface="Comic Sans" charset="1" panose="03000702030302020204"/>
      <p:regular r:id="rId3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slides/slide21.xml" Type="http://schemas.openxmlformats.org/officeDocument/2006/relationships/slide"/><Relationship Id="rId27" Target="slides/slide22.xml" Type="http://schemas.openxmlformats.org/officeDocument/2006/relationships/slide"/><Relationship Id="rId28" Target="slides/slide23.xml" Type="http://schemas.openxmlformats.org/officeDocument/2006/relationships/slide"/><Relationship Id="rId29" Target="slides/slide24.xml" Type="http://schemas.openxmlformats.org/officeDocument/2006/relationships/slide"/><Relationship Id="rId3" Target="viewProps.xml" Type="http://schemas.openxmlformats.org/officeDocument/2006/relationships/viewProps"/><Relationship Id="rId30" Target="slides/slide25.xml" Type="http://schemas.openxmlformats.org/officeDocument/2006/relationships/slide"/><Relationship Id="rId31" Target="slides/slide26.xml" Type="http://schemas.openxmlformats.org/officeDocument/2006/relationships/slide"/><Relationship Id="rId32" Target="slides/slide27.xml" Type="http://schemas.openxmlformats.org/officeDocument/2006/relationships/slide"/><Relationship Id="rId33" Target="fonts/font33.fntdata" Type="http://schemas.openxmlformats.org/officeDocument/2006/relationships/font"/><Relationship Id="rId34" Target="fonts/font34.fntdata" Type="http://schemas.openxmlformats.org/officeDocument/2006/relationships/font"/><Relationship Id="rId35" Target="fonts/font35.fntdata" Type="http://schemas.openxmlformats.org/officeDocument/2006/relationships/font"/><Relationship Id="rId36" Target="fonts/font36.fntdata" Type="http://schemas.openxmlformats.org/officeDocument/2006/relationships/font"/><Relationship Id="rId37" Target="fonts/font37.fntdata" Type="http://schemas.openxmlformats.org/officeDocument/2006/relationships/font"/><Relationship Id="rId38" Target="notesMasters/notesMaster1.xml" Type="http://schemas.openxmlformats.org/officeDocument/2006/relationships/notesMaster"/><Relationship Id="rId39" Target="theme/theme2.xml" Type="http://schemas.openxmlformats.org/officeDocument/2006/relationships/theme"/><Relationship Id="rId4" Target="theme/theme1.xml" Type="http://schemas.openxmlformats.org/officeDocument/2006/relationships/theme"/><Relationship Id="rId40" Target="notesSlides/notesSlide1.xml" Type="http://schemas.openxmlformats.org/officeDocument/2006/relationships/notesSlide"/><Relationship Id="rId41" Target="notesSlides/notesSlide2.xml" Type="http://schemas.openxmlformats.org/officeDocument/2006/relationships/notesSlid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notesMasters/_rels/notesMaster1.xml.rels><?xml version="1.0" encoding="UTF-8" standalone="yes"?><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1.7.2013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7.xml" Type="http://schemas.openxmlformats.org/officeDocument/2006/relationships/slide"/></Relationships>
</file>

<file path=ppt/notesSlides/_rels/notesSlide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7.xml" Type="http://schemas.openxmlformats.org/officeDocument/2006/relationships/slide"/></Relationships>
</file>

<file path=ppt/notesSlides/notesSlide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Add link from website</a:t>
            </a:r>
          </a:p>
          <a:p>
            <a:r>
              <a:rPr lang="en-US"/>
              <a:t>&lt;number&gt;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2.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&lt;number&gt;</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3.png" Type="http://schemas.openxmlformats.org/officeDocument/2006/relationships/image"/><Relationship Id="rId4" Target="../media/image4.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 Id="rId3" Target="../media/image7.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png" Type="http://schemas.openxmlformats.org/officeDocument/2006/relationships/image"/><Relationship Id="rId3" Target="../media/image9.sv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png" Type="http://schemas.openxmlformats.org/officeDocument/2006/relationships/image"/><Relationship Id="rId4" Target="../media/image12.pn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xml" Type="http://schemas.openxmlformats.org/officeDocument/2006/relationships/notesSlide"/><Relationship Id="rId3" Target="../media/image13.png" Type="http://schemas.openxmlformats.org/officeDocument/2006/relationships/image"/><Relationship Id="rId4" Target="../media/image14.png" Type="http://schemas.openxmlformats.org/officeDocument/2006/relationships/image"/><Relationship Id="rId5" Target="../media/image15.png" Type="http://schemas.openxmlformats.org/officeDocument/2006/relationships/image"/><Relationship Id="rId6" Target="../media/image16.png" Type="http://schemas.openxmlformats.org/officeDocument/2006/relationships/image"/><Relationship Id="rId7" Target="../media/image17.png" Type="http://schemas.openxmlformats.org/officeDocument/2006/relationships/image"/><Relationship Id="rId8" Target="../media/image18.pn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9.png" Type="http://schemas.openxmlformats.org/officeDocument/2006/relationships/image"/><Relationship Id="rId3" Target="../media/image20.png" Type="http://schemas.openxmlformats.org/officeDocument/2006/relationships/image"/><Relationship Id="rId4" Target="../media/image21.png" Type="http://schemas.openxmlformats.org/officeDocument/2006/relationships/image"/><Relationship Id="rId5" Target="../media/image22.pn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3.pn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2.xml" Type="http://schemas.openxmlformats.org/officeDocument/2006/relationships/notesSlid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6912" y="731520"/>
            <a:ext cx="9746688" cy="1363266"/>
            <a:chOff x="0" y="0"/>
            <a:chExt cx="12995584" cy="1817688"/>
          </a:xfrm>
        </p:grpSpPr>
        <p:sp>
          <p:nvSpPr>
            <p:cNvPr name="Freeform 3" id="3"/>
            <p:cNvSpPr/>
            <p:nvPr/>
          </p:nvSpPr>
          <p:spPr>
            <a:xfrm flipH="false" flipV="false" rot="0">
              <a:off x="0" y="0"/>
              <a:ext cx="12995529" cy="1817652"/>
            </a:xfrm>
            <a:custGeom>
              <a:avLst/>
              <a:gdLst/>
              <a:ahLst/>
              <a:cxnLst/>
              <a:rect r="r" b="b" t="t" l="l"/>
              <a:pathLst>
                <a:path h="1817652" w="12995529">
                  <a:moveTo>
                    <a:pt x="0" y="0"/>
                  </a:moveTo>
                  <a:lnTo>
                    <a:pt x="12995529" y="0"/>
                  </a:lnTo>
                  <a:lnTo>
                    <a:pt x="12995529" y="1817652"/>
                  </a:lnTo>
                  <a:lnTo>
                    <a:pt x="0" y="1817652"/>
                  </a:lnTo>
                  <a:close/>
                </a:path>
              </a:pathLst>
            </a:custGeom>
            <a:solidFill>
              <a:srgbClr val="D3DFE7"/>
            </a:solidFill>
          </p:spPr>
        </p:sp>
        <p:sp>
          <p:nvSpPr>
            <p:cNvPr name="TextBox 4" id="4"/>
            <p:cNvSpPr txBox="true"/>
            <p:nvPr/>
          </p:nvSpPr>
          <p:spPr>
            <a:xfrm>
              <a:off x="0" y="-123825"/>
              <a:ext cx="12995584" cy="1941513"/>
            </a:xfrm>
            <a:prstGeom prst="rect">
              <a:avLst/>
            </a:prstGeom>
          </p:spPr>
          <p:txBody>
            <a:bodyPr anchor="t" rtlCol="false" tIns="50800" lIns="50800" bIns="50800" rIns="50800"/>
            <a:lstStyle/>
            <a:p>
              <a:pPr algn="ctr">
                <a:lnSpc>
                  <a:spcPts val="7680"/>
                </a:lnSpc>
              </a:pPr>
              <a:r>
                <a:rPr lang="en-US" sz="6400" spc="-128">
                  <a:solidFill>
                    <a:srgbClr val="2A2E30"/>
                  </a:solidFill>
                  <a:latin typeface="Calibri (MS)"/>
                  <a:ea typeface="Calibri (MS)"/>
                  <a:cs typeface="Calibri (MS)"/>
                  <a:sym typeface="Calibri (MS)"/>
                </a:rPr>
                <a:t>KS2 SATS 2026</a:t>
              </a:r>
            </a:p>
          </p:txBody>
        </p:sp>
      </p:grpSp>
      <p:sp>
        <p:nvSpPr>
          <p:cNvPr name="TextBox 5" id="5"/>
          <p:cNvSpPr txBox="true"/>
          <p:nvPr/>
        </p:nvSpPr>
        <p:spPr>
          <a:xfrm rot="0">
            <a:off x="134160" y="6067425"/>
            <a:ext cx="9492192" cy="1247775"/>
          </a:xfrm>
          <a:prstGeom prst="rect">
            <a:avLst/>
          </a:prstGeom>
        </p:spPr>
        <p:txBody>
          <a:bodyPr anchor="t" rtlCol="false" tIns="0" lIns="0" bIns="0" rIns="0">
            <a:spAutoFit/>
          </a:bodyPr>
          <a:lstStyle/>
          <a:p>
            <a:pPr algn="ctr">
              <a:lnSpc>
                <a:spcPts val="4608"/>
              </a:lnSpc>
            </a:pPr>
            <a:r>
              <a:rPr lang="en-US" sz="3840">
                <a:solidFill>
                  <a:srgbClr val="385D8A"/>
                </a:solidFill>
                <a:latin typeface="Calibri (MS)"/>
                <a:ea typeface="Calibri (MS)"/>
                <a:cs typeface="Calibri (MS)"/>
                <a:sym typeface="Calibri (MS)"/>
              </a:rPr>
              <a:t>KS2 SATS Guidance for Parents and carers</a:t>
            </a:r>
          </a:p>
          <a:p>
            <a:pPr algn="ctr">
              <a:lnSpc>
                <a:spcPts val="4608"/>
              </a:lnSpc>
            </a:pPr>
          </a:p>
        </p:txBody>
      </p:sp>
      <p:sp>
        <p:nvSpPr>
          <p:cNvPr name="Freeform 6" id="6" descr="Ledbury Primary Logo"/>
          <p:cNvSpPr/>
          <p:nvPr/>
        </p:nvSpPr>
        <p:spPr>
          <a:xfrm flipH="false" flipV="false" rot="0">
            <a:off x="3169920" y="2422272"/>
            <a:ext cx="3413760" cy="3403392"/>
          </a:xfrm>
          <a:custGeom>
            <a:avLst/>
            <a:gdLst/>
            <a:ahLst/>
            <a:cxnLst/>
            <a:rect r="r" b="b" t="t" l="l"/>
            <a:pathLst>
              <a:path h="3403392" w="3413760">
                <a:moveTo>
                  <a:pt x="0" y="0"/>
                </a:moveTo>
                <a:lnTo>
                  <a:pt x="3413760" y="0"/>
                </a:lnTo>
                <a:lnTo>
                  <a:pt x="3413760" y="3403392"/>
                </a:lnTo>
                <a:lnTo>
                  <a:pt x="0" y="3403392"/>
                </a:lnTo>
                <a:lnTo>
                  <a:pt x="0" y="0"/>
                </a:lnTo>
                <a:close/>
              </a:path>
            </a:pathLst>
          </a:custGeom>
          <a:blipFill>
            <a:blip r:embed="rId2"/>
            <a:stretch>
              <a:fillRect l="0" t="-22" r="0" b="-22"/>
            </a:stretch>
          </a:blipFill>
        </p:spPr>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5168" y="273487"/>
            <a:ext cx="9783936" cy="1100138"/>
            <a:chOff x="0" y="0"/>
            <a:chExt cx="13045248" cy="1466850"/>
          </a:xfrm>
        </p:grpSpPr>
        <p:sp>
          <p:nvSpPr>
            <p:cNvPr name="Freeform 3" id="3"/>
            <p:cNvSpPr/>
            <p:nvPr/>
          </p:nvSpPr>
          <p:spPr>
            <a:xfrm flipH="false" flipV="false" rot="0">
              <a:off x="20193" y="24389"/>
              <a:ext cx="13004800" cy="1417962"/>
            </a:xfrm>
            <a:custGeom>
              <a:avLst/>
              <a:gdLst/>
              <a:ahLst/>
              <a:cxnLst/>
              <a:rect r="r" b="b" t="t" l="l"/>
              <a:pathLst>
                <a:path h="1417962" w="13004800">
                  <a:moveTo>
                    <a:pt x="0" y="0"/>
                  </a:moveTo>
                  <a:lnTo>
                    <a:pt x="13004800" y="0"/>
                  </a:lnTo>
                  <a:lnTo>
                    <a:pt x="13004800" y="1417963"/>
                  </a:lnTo>
                  <a:lnTo>
                    <a:pt x="0" y="1417963"/>
                  </a:lnTo>
                  <a:close/>
                </a:path>
              </a:pathLst>
            </a:custGeom>
            <a:solidFill>
              <a:srgbClr val="D3DFE7"/>
            </a:solidFill>
          </p:spPr>
        </p:sp>
        <p:sp>
          <p:nvSpPr>
            <p:cNvPr name="Freeform 4" id="4"/>
            <p:cNvSpPr/>
            <p:nvPr/>
          </p:nvSpPr>
          <p:spPr>
            <a:xfrm flipH="false" flipV="false" rot="0">
              <a:off x="0" y="0"/>
              <a:ext cx="13045187" cy="1466743"/>
            </a:xfrm>
            <a:custGeom>
              <a:avLst/>
              <a:gdLst/>
              <a:ahLst/>
              <a:cxnLst/>
              <a:rect r="r" b="b" t="t" l="l"/>
              <a:pathLst>
                <a:path h="1466743" w="13045187">
                  <a:moveTo>
                    <a:pt x="20193" y="0"/>
                  </a:moveTo>
                  <a:lnTo>
                    <a:pt x="13024993" y="0"/>
                  </a:lnTo>
                  <a:cubicBezTo>
                    <a:pt x="13036169" y="0"/>
                    <a:pt x="13045187" y="10891"/>
                    <a:pt x="13045187" y="24389"/>
                  </a:cubicBezTo>
                  <a:lnTo>
                    <a:pt x="13045187" y="1442352"/>
                  </a:lnTo>
                  <a:cubicBezTo>
                    <a:pt x="13045187" y="1455850"/>
                    <a:pt x="13036169" y="1466741"/>
                    <a:pt x="13024993" y="1466741"/>
                  </a:cubicBezTo>
                  <a:lnTo>
                    <a:pt x="20193" y="1466741"/>
                  </a:lnTo>
                  <a:cubicBezTo>
                    <a:pt x="9017" y="1466887"/>
                    <a:pt x="0" y="1455850"/>
                    <a:pt x="0" y="1442352"/>
                  </a:cubicBezTo>
                  <a:lnTo>
                    <a:pt x="0" y="24389"/>
                  </a:lnTo>
                  <a:cubicBezTo>
                    <a:pt x="0" y="10891"/>
                    <a:pt x="9017" y="0"/>
                    <a:pt x="20193" y="0"/>
                  </a:cubicBezTo>
                  <a:moveTo>
                    <a:pt x="20193" y="48779"/>
                  </a:moveTo>
                  <a:lnTo>
                    <a:pt x="20193" y="24389"/>
                  </a:lnTo>
                  <a:lnTo>
                    <a:pt x="40386" y="24389"/>
                  </a:lnTo>
                  <a:lnTo>
                    <a:pt x="40386" y="1442352"/>
                  </a:lnTo>
                  <a:lnTo>
                    <a:pt x="20193" y="1442352"/>
                  </a:lnTo>
                  <a:lnTo>
                    <a:pt x="20193" y="1417962"/>
                  </a:lnTo>
                  <a:lnTo>
                    <a:pt x="13024993" y="1417962"/>
                  </a:lnTo>
                  <a:lnTo>
                    <a:pt x="13024993" y="1442352"/>
                  </a:lnTo>
                  <a:lnTo>
                    <a:pt x="13004800" y="1442352"/>
                  </a:lnTo>
                  <a:lnTo>
                    <a:pt x="13004800" y="24389"/>
                  </a:lnTo>
                  <a:lnTo>
                    <a:pt x="13024993" y="24389"/>
                  </a:lnTo>
                  <a:lnTo>
                    <a:pt x="13024993" y="48779"/>
                  </a:lnTo>
                  <a:lnTo>
                    <a:pt x="20193" y="48779"/>
                  </a:lnTo>
                  <a:close/>
                </a:path>
              </a:pathLst>
            </a:custGeom>
            <a:solidFill>
              <a:srgbClr val="D3DFE7"/>
            </a:solidFill>
          </p:spPr>
        </p:sp>
        <p:sp>
          <p:nvSpPr>
            <p:cNvPr name="TextBox 5" id="5"/>
            <p:cNvSpPr txBox="true"/>
            <p:nvPr/>
          </p:nvSpPr>
          <p:spPr>
            <a:xfrm>
              <a:off x="0" y="-114300"/>
              <a:ext cx="13045248" cy="1581150"/>
            </a:xfrm>
            <a:prstGeom prst="rect">
              <a:avLst/>
            </a:prstGeom>
          </p:spPr>
          <p:txBody>
            <a:bodyPr anchor="t" rtlCol="false" tIns="50800" lIns="50800" bIns="50800" rIns="50800"/>
            <a:lstStyle/>
            <a:p>
              <a:pPr algn="ctr">
                <a:lnSpc>
                  <a:spcPts val="6143"/>
                </a:lnSpc>
              </a:pPr>
              <a:r>
                <a:rPr lang="en-US" b="true" sz="5119" spc="-1">
                  <a:solidFill>
                    <a:srgbClr val="000000"/>
                  </a:solidFill>
                  <a:latin typeface="Calibri (MS) Bold"/>
                  <a:ea typeface="Calibri (MS) Bold"/>
                  <a:cs typeface="Calibri (MS) Bold"/>
                  <a:sym typeface="Calibri (MS) Bold"/>
                </a:rPr>
                <a:t>First things first...</a:t>
              </a:r>
            </a:p>
          </p:txBody>
        </p:sp>
      </p:grpSp>
      <p:sp>
        <p:nvSpPr>
          <p:cNvPr name="Freeform 6" id="6" descr="Quotes about Children&amp;amp;#39;s uniqueness (38 quotes)"/>
          <p:cNvSpPr/>
          <p:nvPr/>
        </p:nvSpPr>
        <p:spPr>
          <a:xfrm flipH="false" flipV="false" rot="0">
            <a:off x="1653569" y="4110990"/>
            <a:ext cx="3554655" cy="3556173"/>
          </a:xfrm>
          <a:custGeom>
            <a:avLst/>
            <a:gdLst/>
            <a:ahLst/>
            <a:cxnLst/>
            <a:rect r="r" b="b" t="t" l="l"/>
            <a:pathLst>
              <a:path h="3556173" w="3554655">
                <a:moveTo>
                  <a:pt x="0" y="0"/>
                </a:moveTo>
                <a:lnTo>
                  <a:pt x="3554655" y="0"/>
                </a:lnTo>
                <a:lnTo>
                  <a:pt x="3554655" y="3556173"/>
                </a:lnTo>
                <a:lnTo>
                  <a:pt x="0" y="3556173"/>
                </a:lnTo>
                <a:lnTo>
                  <a:pt x="0" y="0"/>
                </a:lnTo>
                <a:close/>
              </a:path>
            </a:pathLst>
          </a:custGeom>
          <a:blipFill>
            <a:blip r:embed="rId2"/>
            <a:stretch>
              <a:fillRect l="-21" t="0" r="-21" b="0"/>
            </a:stretch>
          </a:blipFill>
        </p:spPr>
      </p:sp>
      <p:sp>
        <p:nvSpPr>
          <p:cNvPr name="Freeform 7" id="7" descr="Positive Parenting: What makes your child unique? - First Things First"/>
          <p:cNvSpPr/>
          <p:nvPr/>
        </p:nvSpPr>
        <p:spPr>
          <a:xfrm flipH="false" flipV="false" rot="0">
            <a:off x="548736" y="1583232"/>
            <a:ext cx="8656128" cy="2318208"/>
          </a:xfrm>
          <a:custGeom>
            <a:avLst/>
            <a:gdLst/>
            <a:ahLst/>
            <a:cxnLst/>
            <a:rect r="r" b="b" t="t" l="l"/>
            <a:pathLst>
              <a:path h="2318208" w="8656128">
                <a:moveTo>
                  <a:pt x="0" y="0"/>
                </a:moveTo>
                <a:lnTo>
                  <a:pt x="8656128" y="0"/>
                </a:lnTo>
                <a:lnTo>
                  <a:pt x="8656128" y="2318208"/>
                </a:lnTo>
                <a:lnTo>
                  <a:pt x="0" y="2318208"/>
                </a:lnTo>
                <a:lnTo>
                  <a:pt x="0" y="0"/>
                </a:lnTo>
                <a:close/>
              </a:path>
            </a:pathLst>
          </a:custGeom>
          <a:blipFill>
            <a:blip r:embed="rId3"/>
            <a:stretch>
              <a:fillRect l="-4508" t="-26014" r="-3658" b="0"/>
            </a:stretch>
          </a:blipFill>
        </p:spPr>
      </p:sp>
      <p:sp>
        <p:nvSpPr>
          <p:cNvPr name="Freeform 8" id="8"/>
          <p:cNvSpPr/>
          <p:nvPr/>
        </p:nvSpPr>
        <p:spPr>
          <a:xfrm flipH="false" flipV="false" rot="0">
            <a:off x="5208224" y="4072890"/>
            <a:ext cx="3104121" cy="3104121"/>
          </a:xfrm>
          <a:custGeom>
            <a:avLst/>
            <a:gdLst/>
            <a:ahLst/>
            <a:cxnLst/>
            <a:rect r="r" b="b" t="t" l="l"/>
            <a:pathLst>
              <a:path h="3104121" w="3104121">
                <a:moveTo>
                  <a:pt x="0" y="0"/>
                </a:moveTo>
                <a:lnTo>
                  <a:pt x="3104121" y="0"/>
                </a:lnTo>
                <a:lnTo>
                  <a:pt x="3104121" y="3104121"/>
                </a:lnTo>
                <a:lnTo>
                  <a:pt x="0" y="3104121"/>
                </a:lnTo>
                <a:lnTo>
                  <a:pt x="0" y="0"/>
                </a:lnTo>
                <a:close/>
              </a:path>
            </a:pathLst>
          </a:custGeom>
          <a:blipFill>
            <a:blip r:embed="rId4"/>
            <a:stretch>
              <a:fillRect l="0" t="0" r="0" b="0"/>
            </a:stretch>
          </a:blipFill>
        </p:spPr>
      </p:sp>
    </p:spTree>
  </p:cSld>
  <p:clrMapOvr>
    <a:masterClrMapping/>
  </p:clrMapOvr>
  <p:transition spd="fast">
    <p:fade/>
  </p:transition>
</p:sld>
</file>

<file path=ppt/slides/slide3.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
        <p:nvSpPr>
          <p:cNvPr name="TextBox 2" id="2"/>
          <p:cNvSpPr txBox="true"/>
          <p:nvPr/>
        </p:nvSpPr>
        <p:spPr>
          <a:xfrm rot="0">
            <a:off x="435600" y="2418525"/>
            <a:ext cx="8882400" cy="2638425"/>
          </a:xfrm>
          <a:prstGeom prst="rect">
            <a:avLst/>
          </a:prstGeom>
        </p:spPr>
        <p:txBody>
          <a:bodyPr anchor="t" rtlCol="false" tIns="0" lIns="0" bIns="0" rIns="0">
            <a:spAutoFit/>
          </a:bodyPr>
          <a:lstStyle/>
          <a:p>
            <a:pPr algn="l" marL="439129" indent="-219564" lvl="1">
              <a:lnSpc>
                <a:spcPts val="4095"/>
              </a:lnSpc>
              <a:buFont typeface="Arial"/>
              <a:buChar char="•"/>
            </a:pPr>
            <a:r>
              <a:rPr lang="en-US" sz="3413">
                <a:solidFill>
                  <a:srgbClr val="000000"/>
                </a:solidFill>
                <a:latin typeface="Calibri (MS)"/>
                <a:ea typeface="Calibri (MS)"/>
                <a:cs typeface="Calibri (MS)"/>
                <a:sym typeface="Calibri (MS)"/>
              </a:rPr>
              <a:t>At the end of Key Stage 2 there will be an ‘expected standard’ set. </a:t>
            </a:r>
          </a:p>
          <a:p>
            <a:pPr algn="l" marL="439129" indent="-219564" lvl="1">
              <a:lnSpc>
                <a:spcPts val="4095"/>
              </a:lnSpc>
              <a:buFont typeface="Arial"/>
              <a:buChar char="•"/>
            </a:pPr>
            <a:r>
              <a:rPr lang="en-US" b="true" sz="3413" i="true" spc="-1">
                <a:solidFill>
                  <a:srgbClr val="000000"/>
                </a:solidFill>
                <a:latin typeface="Calibri (MS) Bold Italics"/>
                <a:ea typeface="Calibri (MS) Bold Italics"/>
                <a:cs typeface="Calibri (MS) Bold Italics"/>
                <a:sym typeface="Calibri (MS) Bold Italics"/>
              </a:rPr>
              <a:t>A child must meet </a:t>
            </a:r>
            <a:r>
              <a:rPr lang="en-US" b="true" sz="3413" i="true" spc="-1" u="sng">
                <a:solidFill>
                  <a:srgbClr val="000000"/>
                </a:solidFill>
                <a:latin typeface="Calibri (MS) Bold Italics"/>
                <a:ea typeface="Calibri (MS) Bold Italics"/>
                <a:cs typeface="Calibri (MS) Bold Italics"/>
                <a:sym typeface="Calibri (MS) Bold Italics"/>
              </a:rPr>
              <a:t>all </a:t>
            </a:r>
            <a:r>
              <a:rPr lang="en-US" b="true" sz="3413" i="true" spc="-1">
                <a:solidFill>
                  <a:srgbClr val="000000"/>
                </a:solidFill>
                <a:latin typeface="Calibri (MS) Bold Italics"/>
                <a:ea typeface="Calibri (MS) Bold Italics"/>
                <a:cs typeface="Calibri (MS) Bold Italics"/>
                <a:sym typeface="Calibri (MS) Bold Italics"/>
              </a:rPr>
              <a:t>the criteria consistently to get the ‘expected standard’ judgement.</a:t>
            </a:r>
          </a:p>
          <a:p>
            <a:pPr algn="l" marL="439273" indent="-219637" lvl="1">
              <a:lnSpc>
                <a:spcPts val="4095"/>
              </a:lnSpc>
            </a:pPr>
          </a:p>
        </p:txBody>
      </p:sp>
      <p:grpSp>
        <p:nvGrpSpPr>
          <p:cNvPr name="Group 3" id="3"/>
          <p:cNvGrpSpPr/>
          <p:nvPr/>
        </p:nvGrpSpPr>
        <p:grpSpPr>
          <a:xfrm rot="0">
            <a:off x="-15168" y="731520"/>
            <a:ext cx="9783936" cy="1100137"/>
            <a:chOff x="0" y="0"/>
            <a:chExt cx="13045248" cy="1466850"/>
          </a:xfrm>
        </p:grpSpPr>
        <p:sp>
          <p:nvSpPr>
            <p:cNvPr name="Freeform 4" id="4"/>
            <p:cNvSpPr/>
            <p:nvPr/>
          </p:nvSpPr>
          <p:spPr>
            <a:xfrm flipH="false" flipV="false" rot="0">
              <a:off x="20193" y="13136"/>
              <a:ext cx="13004800" cy="1440519"/>
            </a:xfrm>
            <a:custGeom>
              <a:avLst/>
              <a:gdLst/>
              <a:ahLst/>
              <a:cxnLst/>
              <a:rect r="r" b="b" t="t" l="l"/>
              <a:pathLst>
                <a:path h="1440519" w="13004800">
                  <a:moveTo>
                    <a:pt x="0" y="0"/>
                  </a:moveTo>
                  <a:lnTo>
                    <a:pt x="13004800" y="0"/>
                  </a:lnTo>
                  <a:lnTo>
                    <a:pt x="13004800" y="1440519"/>
                  </a:lnTo>
                  <a:lnTo>
                    <a:pt x="0" y="1440519"/>
                  </a:lnTo>
                  <a:close/>
                </a:path>
              </a:pathLst>
            </a:custGeom>
            <a:solidFill>
              <a:srgbClr val="D3DFE7"/>
            </a:solidFill>
          </p:spPr>
        </p:sp>
        <p:sp>
          <p:nvSpPr>
            <p:cNvPr name="Freeform 5" id="5"/>
            <p:cNvSpPr/>
            <p:nvPr/>
          </p:nvSpPr>
          <p:spPr>
            <a:xfrm flipH="false" flipV="false" rot="0">
              <a:off x="0" y="0"/>
              <a:ext cx="13045187" cy="1466791"/>
            </a:xfrm>
            <a:custGeom>
              <a:avLst/>
              <a:gdLst/>
              <a:ahLst/>
              <a:cxnLst/>
              <a:rect r="r" b="b" t="t" l="l"/>
              <a:pathLst>
                <a:path h="1466791" w="13045187">
                  <a:moveTo>
                    <a:pt x="20193" y="0"/>
                  </a:moveTo>
                  <a:lnTo>
                    <a:pt x="13024993" y="0"/>
                  </a:lnTo>
                  <a:cubicBezTo>
                    <a:pt x="13036169" y="0"/>
                    <a:pt x="13045187" y="5866"/>
                    <a:pt x="13045187" y="13136"/>
                  </a:cubicBezTo>
                  <a:lnTo>
                    <a:pt x="13045187" y="1453655"/>
                  </a:lnTo>
                  <a:cubicBezTo>
                    <a:pt x="13045187" y="1460926"/>
                    <a:pt x="13036169" y="1466791"/>
                    <a:pt x="13024993" y="1466791"/>
                  </a:cubicBezTo>
                  <a:lnTo>
                    <a:pt x="20193" y="1466791"/>
                  </a:lnTo>
                  <a:cubicBezTo>
                    <a:pt x="9017" y="1466791"/>
                    <a:pt x="0" y="1460926"/>
                    <a:pt x="0" y="1453655"/>
                  </a:cubicBezTo>
                  <a:lnTo>
                    <a:pt x="0" y="13136"/>
                  </a:lnTo>
                  <a:cubicBezTo>
                    <a:pt x="0" y="5866"/>
                    <a:pt x="9017" y="0"/>
                    <a:pt x="20193" y="0"/>
                  </a:cubicBezTo>
                  <a:moveTo>
                    <a:pt x="20193" y="26272"/>
                  </a:moveTo>
                  <a:lnTo>
                    <a:pt x="20193" y="13136"/>
                  </a:lnTo>
                  <a:lnTo>
                    <a:pt x="40386" y="13136"/>
                  </a:lnTo>
                  <a:lnTo>
                    <a:pt x="40386" y="1453655"/>
                  </a:lnTo>
                  <a:lnTo>
                    <a:pt x="20193" y="1453655"/>
                  </a:lnTo>
                  <a:lnTo>
                    <a:pt x="20193" y="1440519"/>
                  </a:lnTo>
                  <a:lnTo>
                    <a:pt x="13024993" y="1440519"/>
                  </a:lnTo>
                  <a:lnTo>
                    <a:pt x="13024993" y="1453655"/>
                  </a:lnTo>
                  <a:lnTo>
                    <a:pt x="13004800" y="1453655"/>
                  </a:lnTo>
                  <a:lnTo>
                    <a:pt x="13004800" y="13136"/>
                  </a:lnTo>
                  <a:lnTo>
                    <a:pt x="13024993" y="13136"/>
                  </a:lnTo>
                  <a:lnTo>
                    <a:pt x="13024993" y="26272"/>
                  </a:lnTo>
                  <a:lnTo>
                    <a:pt x="20193" y="26272"/>
                  </a:lnTo>
                  <a:close/>
                </a:path>
              </a:pathLst>
            </a:custGeom>
          </p:spPr>
        </p:sp>
        <p:sp>
          <p:nvSpPr>
            <p:cNvPr name="TextBox 6" id="6"/>
            <p:cNvSpPr txBox="true"/>
            <p:nvPr/>
          </p:nvSpPr>
          <p:spPr>
            <a:xfrm>
              <a:off x="0" y="-114300"/>
              <a:ext cx="13045248" cy="1581150"/>
            </a:xfrm>
            <a:prstGeom prst="rect">
              <a:avLst/>
            </a:prstGeom>
          </p:spPr>
          <p:txBody>
            <a:bodyPr anchor="t" rtlCol="false" tIns="50800" lIns="50800" bIns="50800" rIns="50800"/>
            <a:lstStyle/>
            <a:p>
              <a:pPr algn="ctr">
                <a:lnSpc>
                  <a:spcPts val="6143"/>
                </a:lnSpc>
              </a:pPr>
              <a:r>
                <a:rPr lang="en-US" b="true" sz="5119" spc="-1">
                  <a:solidFill>
                    <a:srgbClr val="000000"/>
                  </a:solidFill>
                  <a:latin typeface="Calibri (MS) Bold"/>
                  <a:ea typeface="Calibri (MS) Bold"/>
                  <a:cs typeface="Calibri (MS) Bold"/>
                  <a:sym typeface="Calibri (MS) Bold"/>
                </a:rPr>
                <a:t>KS2 Assessment – A Summary</a:t>
              </a:r>
            </a:p>
          </p:txBody>
        </p:sp>
      </p:grpSp>
    </p:spTree>
  </p:cSld>
  <p:clrMapOvr>
    <a:masterClrMapping/>
  </p:clrMapOvr>
  <p:transition spd="fast">
    <p:fade/>
  </p:transition>
</p:sld>
</file>

<file path=ppt/slides/slide4.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220032"/>
            <a:ext cx="9746688" cy="1119669"/>
            <a:chOff x="0" y="0"/>
            <a:chExt cx="12995584" cy="1492892"/>
          </a:xfrm>
        </p:grpSpPr>
        <p:sp>
          <p:nvSpPr>
            <p:cNvPr name="Freeform 3" id="3"/>
            <p:cNvSpPr/>
            <p:nvPr/>
          </p:nvSpPr>
          <p:spPr>
            <a:xfrm flipH="false" flipV="false" rot="0">
              <a:off x="0" y="0"/>
              <a:ext cx="12995529" cy="1492909"/>
            </a:xfrm>
            <a:custGeom>
              <a:avLst/>
              <a:gdLst/>
              <a:ahLst/>
              <a:cxnLst/>
              <a:rect r="r" b="b" t="t" l="l"/>
              <a:pathLst>
                <a:path h="1492909" w="12995529">
                  <a:moveTo>
                    <a:pt x="0" y="0"/>
                  </a:moveTo>
                  <a:lnTo>
                    <a:pt x="12995529" y="0"/>
                  </a:lnTo>
                  <a:lnTo>
                    <a:pt x="12995529" y="1492909"/>
                  </a:lnTo>
                  <a:lnTo>
                    <a:pt x="0" y="1492909"/>
                  </a:lnTo>
                  <a:close/>
                </a:path>
              </a:pathLst>
            </a:custGeom>
            <a:solidFill>
              <a:srgbClr val="D3DFE7"/>
            </a:solidFill>
          </p:spPr>
        </p:sp>
        <p:sp>
          <p:nvSpPr>
            <p:cNvPr name="TextBox 4" id="4"/>
            <p:cNvSpPr txBox="true"/>
            <p:nvPr/>
          </p:nvSpPr>
          <p:spPr>
            <a:xfrm>
              <a:off x="0" y="-95250"/>
              <a:ext cx="12995584" cy="1588142"/>
            </a:xfrm>
            <a:prstGeom prst="rect">
              <a:avLst/>
            </a:prstGeom>
          </p:spPr>
          <p:txBody>
            <a:bodyPr anchor="t" rtlCol="false" tIns="50800" lIns="50800" bIns="50800" rIns="50800"/>
            <a:lstStyle/>
            <a:p>
              <a:pPr algn="ctr">
                <a:lnSpc>
                  <a:spcPts val="5120"/>
                </a:lnSpc>
              </a:pPr>
              <a:r>
                <a:rPr lang="en-US" sz="4266" spc="-1">
                  <a:solidFill>
                    <a:srgbClr val="000000"/>
                  </a:solidFill>
                  <a:latin typeface="Calibri (MS)"/>
                  <a:ea typeface="Calibri (MS)"/>
                  <a:cs typeface="Calibri (MS)"/>
                  <a:sym typeface="Calibri (MS)"/>
                </a:rPr>
                <a:t>NATIONALLY EXPECTED STANDARD</a:t>
              </a:r>
            </a:p>
          </p:txBody>
        </p:sp>
      </p:grpSp>
      <p:sp>
        <p:nvSpPr>
          <p:cNvPr name="TextBox 5" id="5"/>
          <p:cNvSpPr txBox="true"/>
          <p:nvPr/>
        </p:nvSpPr>
        <p:spPr>
          <a:xfrm rot="0">
            <a:off x="205200" y="1434951"/>
            <a:ext cx="9267168" cy="695325"/>
          </a:xfrm>
          <a:prstGeom prst="rect">
            <a:avLst/>
          </a:prstGeom>
        </p:spPr>
        <p:txBody>
          <a:bodyPr anchor="t" rtlCol="false" tIns="0" lIns="0" bIns="0" rIns="0">
            <a:spAutoFit/>
          </a:bodyPr>
          <a:lstStyle/>
          <a:p>
            <a:pPr algn="ctr">
              <a:lnSpc>
                <a:spcPts val="2560"/>
              </a:lnSpc>
            </a:pPr>
            <a:r>
              <a:rPr lang="en-US" sz="2133" i="true" spc="-1">
                <a:solidFill>
                  <a:srgbClr val="000000"/>
                </a:solidFill>
                <a:latin typeface="Calibri (MS) Italics"/>
                <a:ea typeface="Calibri (MS) Italics"/>
                <a:cs typeface="Calibri (MS) Italics"/>
                <a:sym typeface="Calibri (MS) Italics"/>
              </a:rPr>
              <a:t>Children develop at different times and in individual ways, but at the end of Year 6 the DfE guidelines are as follows:</a:t>
            </a:r>
          </a:p>
        </p:txBody>
      </p:sp>
      <p:grpSp>
        <p:nvGrpSpPr>
          <p:cNvPr name="Group 6" id="6"/>
          <p:cNvGrpSpPr/>
          <p:nvPr/>
        </p:nvGrpSpPr>
        <p:grpSpPr>
          <a:xfrm rot="0">
            <a:off x="348672" y="3332352"/>
            <a:ext cx="8998656" cy="829072"/>
            <a:chOff x="0" y="0"/>
            <a:chExt cx="11998208" cy="1105429"/>
          </a:xfrm>
        </p:grpSpPr>
        <p:sp>
          <p:nvSpPr>
            <p:cNvPr name="Freeform 7" id="7"/>
            <p:cNvSpPr/>
            <p:nvPr/>
          </p:nvSpPr>
          <p:spPr>
            <a:xfrm flipH="false" flipV="false" rot="0">
              <a:off x="0" y="0"/>
              <a:ext cx="11998198" cy="1105483"/>
            </a:xfrm>
            <a:custGeom>
              <a:avLst/>
              <a:gdLst/>
              <a:ahLst/>
              <a:cxnLst/>
              <a:rect r="r" b="b" t="t" l="l"/>
              <a:pathLst>
                <a:path h="1105483" w="11998198">
                  <a:moveTo>
                    <a:pt x="0" y="0"/>
                  </a:moveTo>
                  <a:lnTo>
                    <a:pt x="11998198" y="0"/>
                  </a:lnTo>
                  <a:lnTo>
                    <a:pt x="11998198" y="1105483"/>
                  </a:lnTo>
                  <a:lnTo>
                    <a:pt x="0" y="1105483"/>
                  </a:lnTo>
                  <a:close/>
                </a:path>
              </a:pathLst>
            </a:custGeom>
            <a:solidFill>
              <a:srgbClr val="FFCC99"/>
            </a:solidFill>
          </p:spPr>
        </p:sp>
        <p:sp>
          <p:nvSpPr>
            <p:cNvPr name="TextBox 8" id="8"/>
            <p:cNvSpPr txBox="true"/>
            <p:nvPr/>
          </p:nvSpPr>
          <p:spPr>
            <a:xfrm>
              <a:off x="0" y="-47625"/>
              <a:ext cx="11998208" cy="1153054"/>
            </a:xfrm>
            <a:prstGeom prst="rect">
              <a:avLst/>
            </a:prstGeom>
          </p:spPr>
          <p:txBody>
            <a:bodyPr anchor="t" rtlCol="false" tIns="50800" lIns="50800" bIns="50800" rIns="50800"/>
            <a:lstStyle/>
            <a:p>
              <a:pPr algn="ctr">
                <a:lnSpc>
                  <a:spcPts val="2560"/>
                </a:lnSpc>
              </a:pPr>
              <a:r>
                <a:rPr lang="en-US" b="true" sz="2133" spc="-1">
                  <a:solidFill>
                    <a:srgbClr val="000000"/>
                  </a:solidFill>
                  <a:latin typeface="Calibri (MS) Bold"/>
                  <a:ea typeface="Calibri (MS) Bold"/>
                  <a:cs typeface="Calibri (MS) Bold"/>
                  <a:sym typeface="Calibri (MS) Bold"/>
                </a:rPr>
                <a:t>WORKING TOWARDS </a:t>
              </a:r>
              <a:r>
                <a:rPr lang="en-US" sz="2133" spc="-1">
                  <a:solidFill>
                    <a:srgbClr val="000000"/>
                  </a:solidFill>
                  <a:latin typeface="Calibri (MS)"/>
                  <a:ea typeface="Calibri (MS)"/>
                  <a:cs typeface="Calibri (MS)"/>
                  <a:sym typeface="Calibri (MS)"/>
                </a:rPr>
                <a:t>the ‘</a:t>
              </a:r>
              <a:r>
                <a:rPr lang="en-US" b="true" sz="2133" spc="-1">
                  <a:solidFill>
                    <a:srgbClr val="000000"/>
                  </a:solidFill>
                  <a:latin typeface="Calibri (MS) Bold"/>
                  <a:ea typeface="Calibri (MS) Bold"/>
                  <a:cs typeface="Calibri (MS) Bold"/>
                  <a:sym typeface="Calibri (MS) Bold"/>
                </a:rPr>
                <a:t>Nationally Expected Standard</a:t>
              </a:r>
              <a:r>
                <a:rPr lang="en-US" sz="2133" spc="-1">
                  <a:solidFill>
                    <a:srgbClr val="000000"/>
                  </a:solidFill>
                  <a:latin typeface="Calibri (MS)"/>
                  <a:ea typeface="Calibri (MS)"/>
                  <a:cs typeface="Calibri (MS)"/>
                  <a:sym typeface="Calibri (MS)"/>
                </a:rPr>
                <a:t>’ for a pupil at the end of Year 6</a:t>
              </a:r>
            </a:p>
          </p:txBody>
        </p:sp>
      </p:grpSp>
      <p:grpSp>
        <p:nvGrpSpPr>
          <p:cNvPr name="Group 9" id="9"/>
          <p:cNvGrpSpPr/>
          <p:nvPr/>
        </p:nvGrpSpPr>
        <p:grpSpPr>
          <a:xfrm rot="0">
            <a:off x="345600" y="4256799"/>
            <a:ext cx="9001728" cy="750720"/>
            <a:chOff x="0" y="0"/>
            <a:chExt cx="12002304" cy="1000960"/>
          </a:xfrm>
        </p:grpSpPr>
        <p:sp>
          <p:nvSpPr>
            <p:cNvPr name="Freeform 10" id="10"/>
            <p:cNvSpPr/>
            <p:nvPr/>
          </p:nvSpPr>
          <p:spPr>
            <a:xfrm flipH="false" flipV="false" rot="0">
              <a:off x="0" y="0"/>
              <a:ext cx="12002262" cy="1001014"/>
            </a:xfrm>
            <a:custGeom>
              <a:avLst/>
              <a:gdLst/>
              <a:ahLst/>
              <a:cxnLst/>
              <a:rect r="r" b="b" t="t" l="l"/>
              <a:pathLst>
                <a:path h="1001014" w="12002262">
                  <a:moveTo>
                    <a:pt x="0" y="0"/>
                  </a:moveTo>
                  <a:lnTo>
                    <a:pt x="12002262" y="0"/>
                  </a:lnTo>
                  <a:lnTo>
                    <a:pt x="12002262" y="1001014"/>
                  </a:lnTo>
                  <a:lnTo>
                    <a:pt x="0" y="1001014"/>
                  </a:lnTo>
                  <a:close/>
                </a:path>
              </a:pathLst>
            </a:custGeom>
            <a:solidFill>
              <a:srgbClr val="D7E4BD"/>
            </a:solidFill>
          </p:spPr>
        </p:sp>
        <p:sp>
          <p:nvSpPr>
            <p:cNvPr name="TextBox 11" id="11"/>
            <p:cNvSpPr txBox="true"/>
            <p:nvPr/>
          </p:nvSpPr>
          <p:spPr>
            <a:xfrm>
              <a:off x="0" y="-47625"/>
              <a:ext cx="12002304" cy="1048585"/>
            </a:xfrm>
            <a:prstGeom prst="rect">
              <a:avLst/>
            </a:prstGeom>
          </p:spPr>
          <p:txBody>
            <a:bodyPr anchor="t" rtlCol="false" tIns="50800" lIns="50800" bIns="50800" rIns="50800"/>
            <a:lstStyle/>
            <a:p>
              <a:pPr algn="ctr">
                <a:lnSpc>
                  <a:spcPts val="2560"/>
                </a:lnSpc>
              </a:pPr>
              <a:r>
                <a:rPr lang="en-US" b="true" sz="2133" spc="-1">
                  <a:solidFill>
                    <a:srgbClr val="000000"/>
                  </a:solidFill>
                  <a:latin typeface="Calibri (MS) Bold"/>
                  <a:ea typeface="Calibri (MS) Bold"/>
                  <a:cs typeface="Calibri (MS) Bold"/>
                  <a:sym typeface="Calibri (MS) Bold"/>
                </a:rPr>
                <a:t>WORKING AT </a:t>
              </a:r>
              <a:r>
                <a:rPr lang="en-US" sz="2133" spc="-1">
                  <a:solidFill>
                    <a:srgbClr val="000000"/>
                  </a:solidFill>
                  <a:latin typeface="Calibri (MS)"/>
                  <a:ea typeface="Calibri (MS)"/>
                  <a:cs typeface="Calibri (MS)"/>
                  <a:sym typeface="Calibri (MS)"/>
                </a:rPr>
                <a:t>the ‘</a:t>
              </a:r>
              <a:r>
                <a:rPr lang="en-US" b="true" sz="2133" spc="-1">
                  <a:solidFill>
                    <a:srgbClr val="000000"/>
                  </a:solidFill>
                  <a:latin typeface="Calibri (MS) Bold"/>
                  <a:ea typeface="Calibri (MS) Bold"/>
                  <a:cs typeface="Calibri (MS) Bold"/>
                  <a:sym typeface="Calibri (MS) Bold"/>
                </a:rPr>
                <a:t>Nationally Expected Standard</a:t>
              </a:r>
              <a:r>
                <a:rPr lang="en-US" b="true" sz="2133" i="true" spc="-1">
                  <a:solidFill>
                    <a:srgbClr val="000000"/>
                  </a:solidFill>
                  <a:latin typeface="Calibri (MS) Bold Italics"/>
                  <a:ea typeface="Calibri (MS) Bold Italics"/>
                  <a:cs typeface="Calibri (MS) Bold Italics"/>
                  <a:sym typeface="Calibri (MS) Bold Italics"/>
                </a:rPr>
                <a:t>’ </a:t>
              </a:r>
              <a:r>
                <a:rPr lang="en-US" sz="2133" spc="-1">
                  <a:solidFill>
                    <a:srgbClr val="000000"/>
                  </a:solidFill>
                  <a:latin typeface="Calibri (MS)"/>
                  <a:ea typeface="Calibri (MS)"/>
                  <a:cs typeface="Calibri (MS)"/>
                  <a:sym typeface="Calibri (MS)"/>
                </a:rPr>
                <a:t>for a pupil at the end of Year 6</a:t>
              </a:r>
            </a:p>
          </p:txBody>
        </p:sp>
      </p:grpSp>
      <p:grpSp>
        <p:nvGrpSpPr>
          <p:cNvPr name="Group 12" id="12"/>
          <p:cNvGrpSpPr/>
          <p:nvPr/>
        </p:nvGrpSpPr>
        <p:grpSpPr>
          <a:xfrm rot="0">
            <a:off x="345600" y="5122176"/>
            <a:ext cx="9001728" cy="829072"/>
            <a:chOff x="0" y="0"/>
            <a:chExt cx="12002304" cy="1105429"/>
          </a:xfrm>
        </p:grpSpPr>
        <p:sp>
          <p:nvSpPr>
            <p:cNvPr name="Freeform 13" id="13"/>
            <p:cNvSpPr/>
            <p:nvPr/>
          </p:nvSpPr>
          <p:spPr>
            <a:xfrm flipH="false" flipV="false" rot="0">
              <a:off x="0" y="0"/>
              <a:ext cx="12002262" cy="1105483"/>
            </a:xfrm>
            <a:custGeom>
              <a:avLst/>
              <a:gdLst/>
              <a:ahLst/>
              <a:cxnLst/>
              <a:rect r="r" b="b" t="t" l="l"/>
              <a:pathLst>
                <a:path h="1105483" w="12002262">
                  <a:moveTo>
                    <a:pt x="0" y="0"/>
                  </a:moveTo>
                  <a:lnTo>
                    <a:pt x="12002262" y="0"/>
                  </a:lnTo>
                  <a:lnTo>
                    <a:pt x="12002262" y="1105483"/>
                  </a:lnTo>
                  <a:lnTo>
                    <a:pt x="0" y="1105483"/>
                  </a:lnTo>
                  <a:close/>
                </a:path>
              </a:pathLst>
            </a:custGeom>
            <a:solidFill>
              <a:srgbClr val="DCE6F2"/>
            </a:solidFill>
          </p:spPr>
        </p:sp>
        <p:sp>
          <p:nvSpPr>
            <p:cNvPr name="TextBox 14" id="14"/>
            <p:cNvSpPr txBox="true"/>
            <p:nvPr/>
          </p:nvSpPr>
          <p:spPr>
            <a:xfrm>
              <a:off x="0" y="-47625"/>
              <a:ext cx="12002304" cy="1153054"/>
            </a:xfrm>
            <a:prstGeom prst="rect">
              <a:avLst/>
            </a:prstGeom>
          </p:spPr>
          <p:txBody>
            <a:bodyPr anchor="t" rtlCol="false" tIns="50800" lIns="50800" bIns="50800" rIns="50800"/>
            <a:lstStyle/>
            <a:p>
              <a:pPr algn="ctr">
                <a:lnSpc>
                  <a:spcPts val="2560"/>
                </a:lnSpc>
              </a:pPr>
              <a:r>
                <a:rPr lang="en-US" b="true" sz="2133" spc="-1">
                  <a:solidFill>
                    <a:srgbClr val="000000"/>
                  </a:solidFill>
                  <a:latin typeface="Calibri (MS) Bold"/>
                  <a:ea typeface="Calibri (MS) Bold"/>
                  <a:cs typeface="Calibri (MS) Bold"/>
                  <a:sym typeface="Calibri (MS) Bold"/>
                </a:rPr>
                <a:t>WORKING AT GREATER DEPTH </a:t>
              </a:r>
              <a:r>
                <a:rPr lang="en-US" b="true" sz="2133" i="true" spc="-1">
                  <a:solidFill>
                    <a:srgbClr val="000000"/>
                  </a:solidFill>
                  <a:latin typeface="Calibri (MS) Bold Italics"/>
                  <a:ea typeface="Calibri (MS) Bold Italics"/>
                  <a:cs typeface="Calibri (MS) Bold Italics"/>
                  <a:sym typeface="Calibri (MS) Bold Italics"/>
                </a:rPr>
                <a:t>within </a:t>
              </a:r>
              <a:r>
                <a:rPr lang="en-US" sz="2133" spc="-1">
                  <a:solidFill>
                    <a:srgbClr val="000000"/>
                  </a:solidFill>
                  <a:latin typeface="Calibri (MS)"/>
                  <a:ea typeface="Calibri (MS)"/>
                  <a:cs typeface="Calibri (MS)"/>
                  <a:sym typeface="Calibri (MS)"/>
                </a:rPr>
                <a:t>the ‘</a:t>
              </a:r>
              <a:r>
                <a:rPr lang="en-US" b="true" sz="2133" spc="-1">
                  <a:solidFill>
                    <a:srgbClr val="000000"/>
                  </a:solidFill>
                  <a:latin typeface="Calibri (MS) Bold"/>
                  <a:ea typeface="Calibri (MS) Bold"/>
                  <a:cs typeface="Calibri (MS) Bold"/>
                  <a:sym typeface="Calibri (MS) Bold"/>
                </a:rPr>
                <a:t>Nationally Expected Standard</a:t>
              </a:r>
              <a:r>
                <a:rPr lang="en-US" sz="2133" spc="-1">
                  <a:solidFill>
                    <a:srgbClr val="000000"/>
                  </a:solidFill>
                  <a:latin typeface="Calibri (MS)"/>
                  <a:ea typeface="Calibri (MS)"/>
                  <a:cs typeface="Calibri (MS)"/>
                  <a:sym typeface="Calibri (MS)"/>
                </a:rPr>
                <a:t>’ for a pupil at the end of Year 6</a:t>
              </a:r>
            </a:p>
          </p:txBody>
        </p:sp>
      </p:grpSp>
      <p:sp>
        <p:nvSpPr>
          <p:cNvPr name="TextBox 15" id="15"/>
          <p:cNvSpPr txBox="true"/>
          <p:nvPr/>
        </p:nvSpPr>
        <p:spPr>
          <a:xfrm rot="0">
            <a:off x="577680" y="6786212"/>
            <a:ext cx="8598240" cy="379497"/>
          </a:xfrm>
          <a:prstGeom prst="rect">
            <a:avLst/>
          </a:prstGeom>
        </p:spPr>
        <p:txBody>
          <a:bodyPr anchor="t" rtlCol="false" tIns="0" lIns="0" bIns="0" rIns="0">
            <a:spAutoFit/>
          </a:bodyPr>
          <a:lstStyle/>
          <a:p>
            <a:pPr algn="ctr">
              <a:lnSpc>
                <a:spcPts val="2560"/>
              </a:lnSpc>
            </a:pPr>
            <a:r>
              <a:rPr lang="en-US" b="true" sz="2133" i="true" spc="-1">
                <a:solidFill>
                  <a:srgbClr val="000000"/>
                </a:solidFill>
                <a:latin typeface="Calibri (MS) Bold Italics"/>
                <a:ea typeface="Calibri (MS) Bold Italics"/>
                <a:cs typeface="Calibri (MS) Bold Italics"/>
                <a:sym typeface="Calibri (MS) Bold Italics"/>
              </a:rPr>
              <a:t>REMEMBER – ALL CHILDREN ARE DIFFERENT!</a:t>
            </a:r>
          </a:p>
        </p:txBody>
      </p:sp>
      <p:grpSp>
        <p:nvGrpSpPr>
          <p:cNvPr name="Group 16" id="16"/>
          <p:cNvGrpSpPr/>
          <p:nvPr/>
        </p:nvGrpSpPr>
        <p:grpSpPr>
          <a:xfrm rot="0">
            <a:off x="349056" y="2354617"/>
            <a:ext cx="8998272" cy="858690"/>
            <a:chOff x="0" y="0"/>
            <a:chExt cx="11997696" cy="1144920"/>
          </a:xfrm>
        </p:grpSpPr>
        <p:sp>
          <p:nvSpPr>
            <p:cNvPr name="Freeform 17" id="17"/>
            <p:cNvSpPr/>
            <p:nvPr/>
          </p:nvSpPr>
          <p:spPr>
            <a:xfrm flipH="false" flipV="false" rot="0">
              <a:off x="0" y="0"/>
              <a:ext cx="11997690" cy="1144894"/>
            </a:xfrm>
            <a:custGeom>
              <a:avLst/>
              <a:gdLst/>
              <a:ahLst/>
              <a:cxnLst/>
              <a:rect r="r" b="b" t="t" l="l"/>
              <a:pathLst>
                <a:path h="1144894" w="11997690">
                  <a:moveTo>
                    <a:pt x="0" y="0"/>
                  </a:moveTo>
                  <a:lnTo>
                    <a:pt x="11997690" y="0"/>
                  </a:lnTo>
                  <a:lnTo>
                    <a:pt x="11997690" y="1144894"/>
                  </a:lnTo>
                  <a:lnTo>
                    <a:pt x="0" y="1144894"/>
                  </a:lnTo>
                  <a:close/>
                </a:path>
              </a:pathLst>
            </a:custGeom>
            <a:solidFill>
              <a:srgbClr val="CCC1DA"/>
            </a:solidFill>
          </p:spPr>
        </p:sp>
        <p:sp>
          <p:nvSpPr>
            <p:cNvPr name="TextBox 18" id="18"/>
            <p:cNvSpPr txBox="true"/>
            <p:nvPr/>
          </p:nvSpPr>
          <p:spPr>
            <a:xfrm>
              <a:off x="0" y="-47625"/>
              <a:ext cx="11997696" cy="1192545"/>
            </a:xfrm>
            <a:prstGeom prst="rect">
              <a:avLst/>
            </a:prstGeom>
          </p:spPr>
          <p:txBody>
            <a:bodyPr anchor="t" rtlCol="false" tIns="50800" lIns="50800" bIns="50800" rIns="50800"/>
            <a:lstStyle/>
            <a:p>
              <a:pPr algn="ctr">
                <a:lnSpc>
                  <a:spcPts val="2560"/>
                </a:lnSpc>
              </a:pPr>
              <a:r>
                <a:rPr lang="en-US" b="true" sz="2133" spc="-1">
                  <a:solidFill>
                    <a:srgbClr val="000000"/>
                  </a:solidFill>
                  <a:latin typeface="Calibri (MS) Bold"/>
                  <a:ea typeface="Calibri (MS) Bold"/>
                  <a:cs typeface="Calibri (MS) Bold"/>
                  <a:sym typeface="Calibri (MS) Bold"/>
                </a:rPr>
                <a:t>Children not meeting t</a:t>
              </a:r>
              <a:r>
                <a:rPr lang="en-US" sz="2133" spc="-1">
                  <a:solidFill>
                    <a:srgbClr val="000000"/>
                  </a:solidFill>
                  <a:latin typeface="Calibri (MS)"/>
                  <a:ea typeface="Calibri (MS)"/>
                  <a:cs typeface="Calibri (MS)"/>
                  <a:sym typeface="Calibri (MS)"/>
                </a:rPr>
                <a:t>he </a:t>
              </a:r>
              <a:r>
                <a:rPr lang="en-US" b="true" sz="2133" spc="-1">
                  <a:solidFill>
                    <a:srgbClr val="000000"/>
                  </a:solidFill>
                  <a:latin typeface="Calibri (MS) Bold"/>
                  <a:ea typeface="Calibri (MS) Bold"/>
                  <a:cs typeface="Calibri (MS) Bold"/>
                  <a:sym typeface="Calibri (MS) Bold"/>
                </a:rPr>
                <a:t>WORKING TOWARDS  </a:t>
              </a:r>
              <a:r>
                <a:rPr lang="en-US" sz="2133" spc="-1">
                  <a:solidFill>
                    <a:srgbClr val="000000"/>
                  </a:solidFill>
                  <a:latin typeface="Calibri (MS)"/>
                  <a:ea typeface="Calibri (MS)"/>
                  <a:cs typeface="Calibri (MS)"/>
                  <a:sym typeface="Calibri (MS)"/>
                </a:rPr>
                <a:t>‘</a:t>
              </a:r>
              <a:r>
                <a:rPr lang="en-US" b="true" sz="2133" spc="-1">
                  <a:solidFill>
                    <a:srgbClr val="000000"/>
                  </a:solidFill>
                  <a:latin typeface="Calibri (MS) Bold"/>
                  <a:ea typeface="Calibri (MS) Bold"/>
                  <a:cs typeface="Calibri (MS) Bold"/>
                  <a:sym typeface="Calibri (MS) Bold"/>
                </a:rPr>
                <a:t>Nationally Expected Standard</a:t>
              </a:r>
              <a:r>
                <a:rPr lang="en-US" sz="2133" spc="-1">
                  <a:solidFill>
                    <a:srgbClr val="000000"/>
                  </a:solidFill>
                  <a:latin typeface="Calibri (MS)"/>
                  <a:ea typeface="Calibri (MS)"/>
                  <a:cs typeface="Calibri (MS)"/>
                  <a:sym typeface="Calibri (MS)"/>
                </a:rPr>
                <a:t>’ category for a pupil at the end of Year 6</a:t>
              </a:r>
            </a:p>
          </p:txBody>
        </p:sp>
      </p:grpSp>
      <p:sp>
        <p:nvSpPr>
          <p:cNvPr name="TextBox 19" id="19"/>
          <p:cNvSpPr txBox="true"/>
          <p:nvPr/>
        </p:nvSpPr>
        <p:spPr>
          <a:xfrm rot="0">
            <a:off x="205200" y="6233762"/>
            <a:ext cx="9267168" cy="371475"/>
          </a:xfrm>
          <a:prstGeom prst="rect">
            <a:avLst/>
          </a:prstGeom>
        </p:spPr>
        <p:txBody>
          <a:bodyPr anchor="t" rtlCol="false" tIns="0" lIns="0" bIns="0" rIns="0">
            <a:spAutoFit/>
          </a:bodyPr>
          <a:lstStyle/>
          <a:p>
            <a:pPr algn="ctr">
              <a:lnSpc>
                <a:spcPts val="2560"/>
              </a:lnSpc>
            </a:pPr>
            <a:r>
              <a:rPr lang="en-US" sz="2133" i="true" spc="-1">
                <a:solidFill>
                  <a:srgbClr val="000000"/>
                </a:solidFill>
                <a:latin typeface="Calibri (MS) Italics"/>
                <a:ea typeface="Calibri (MS) Italics"/>
                <a:cs typeface="Calibri (MS) Italics"/>
                <a:sym typeface="Calibri (MS) Italics"/>
              </a:rPr>
              <a:t>This will be seen on the final report.</a:t>
            </a:r>
          </a:p>
        </p:txBody>
      </p:sp>
    </p:spTree>
  </p:cSld>
  <p:clrMapOvr>
    <a:masterClrMapping/>
  </p:clrMapOvr>
  <p:transition spd="fast">
    <p:fade/>
  </p:transition>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537830" y="360367"/>
            <a:ext cx="6677941" cy="6594466"/>
          </a:xfrm>
          <a:custGeom>
            <a:avLst/>
            <a:gdLst/>
            <a:ahLst/>
            <a:cxnLst/>
            <a:rect r="r" b="b" t="t" l="l"/>
            <a:pathLst>
              <a:path h="6594466" w="6677941">
                <a:moveTo>
                  <a:pt x="0" y="0"/>
                </a:moveTo>
                <a:lnTo>
                  <a:pt x="6677940" y="0"/>
                </a:lnTo>
                <a:lnTo>
                  <a:pt x="6677940" y="6594466"/>
                </a:lnTo>
                <a:lnTo>
                  <a:pt x="0" y="6594466"/>
                </a:lnTo>
                <a:lnTo>
                  <a:pt x="0" y="0"/>
                </a:lnTo>
                <a:close/>
              </a:path>
            </a:pathLst>
          </a:custGeom>
          <a:blipFill>
            <a:blip r:embed="rId2"/>
            <a:stretch>
              <a:fillRect l="0" t="0" r="0" b="0"/>
            </a:stretch>
          </a:blipFill>
        </p:spPr>
      </p:sp>
    </p:spTree>
  </p:cSld>
  <p:clrMapOvr>
    <a:masterClrMapping/>
  </p:clrMapOvr>
  <p:transition spd="fast">
    <p:fade/>
  </p:transition>
</p:sld>
</file>

<file path=ppt/slides/slide6.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743232" y="3430464"/>
            <a:ext cx="5513856" cy="1266816"/>
            <a:chOff x="0" y="0"/>
            <a:chExt cx="7351808" cy="1689088"/>
          </a:xfrm>
        </p:grpSpPr>
        <p:sp>
          <p:nvSpPr>
            <p:cNvPr name="Freeform 3" id="3"/>
            <p:cNvSpPr/>
            <p:nvPr/>
          </p:nvSpPr>
          <p:spPr>
            <a:xfrm flipH="false" flipV="false" rot="0">
              <a:off x="18161" y="18161"/>
              <a:ext cx="7315454" cy="1652778"/>
            </a:xfrm>
            <a:custGeom>
              <a:avLst/>
              <a:gdLst/>
              <a:ahLst/>
              <a:cxnLst/>
              <a:rect r="r" b="b" t="t" l="l"/>
              <a:pathLst>
                <a:path h="1652778" w="7315454">
                  <a:moveTo>
                    <a:pt x="0" y="0"/>
                  </a:moveTo>
                  <a:lnTo>
                    <a:pt x="7315454" y="0"/>
                  </a:lnTo>
                  <a:lnTo>
                    <a:pt x="7315454" y="1652778"/>
                  </a:lnTo>
                  <a:lnTo>
                    <a:pt x="0" y="1652778"/>
                  </a:lnTo>
                  <a:close/>
                </a:path>
              </a:pathLst>
            </a:custGeom>
            <a:solidFill>
              <a:srgbClr val="D7E4BD"/>
            </a:solidFill>
          </p:spPr>
        </p:sp>
        <p:sp>
          <p:nvSpPr>
            <p:cNvPr name="Freeform 4" id="4"/>
            <p:cNvSpPr/>
            <p:nvPr/>
          </p:nvSpPr>
          <p:spPr>
            <a:xfrm flipH="false" flipV="false" rot="0">
              <a:off x="0" y="0"/>
              <a:ext cx="7351776" cy="1689100"/>
            </a:xfrm>
            <a:custGeom>
              <a:avLst/>
              <a:gdLst/>
              <a:ahLst/>
              <a:cxnLst/>
              <a:rect r="r" b="b" t="t" l="l"/>
              <a:pathLst>
                <a:path h="1689100" w="7351776">
                  <a:moveTo>
                    <a:pt x="18161" y="0"/>
                  </a:moveTo>
                  <a:lnTo>
                    <a:pt x="7333615" y="0"/>
                  </a:lnTo>
                  <a:cubicBezTo>
                    <a:pt x="7343648" y="0"/>
                    <a:pt x="7351776" y="8128"/>
                    <a:pt x="7351776" y="18161"/>
                  </a:cubicBezTo>
                  <a:lnTo>
                    <a:pt x="7351776" y="1670939"/>
                  </a:lnTo>
                  <a:cubicBezTo>
                    <a:pt x="7351776" y="1680972"/>
                    <a:pt x="7343648" y="1689100"/>
                    <a:pt x="7333615" y="1689100"/>
                  </a:cubicBezTo>
                  <a:lnTo>
                    <a:pt x="18161" y="1689100"/>
                  </a:lnTo>
                  <a:cubicBezTo>
                    <a:pt x="8128" y="1689100"/>
                    <a:pt x="0" y="1680972"/>
                    <a:pt x="0" y="1670939"/>
                  </a:cubicBezTo>
                  <a:lnTo>
                    <a:pt x="0" y="18161"/>
                  </a:lnTo>
                  <a:cubicBezTo>
                    <a:pt x="0" y="8128"/>
                    <a:pt x="8128" y="0"/>
                    <a:pt x="18161" y="0"/>
                  </a:cubicBezTo>
                  <a:moveTo>
                    <a:pt x="18161" y="36322"/>
                  </a:moveTo>
                  <a:lnTo>
                    <a:pt x="18161" y="18161"/>
                  </a:lnTo>
                  <a:lnTo>
                    <a:pt x="36322" y="18161"/>
                  </a:lnTo>
                  <a:lnTo>
                    <a:pt x="36322" y="1670939"/>
                  </a:lnTo>
                  <a:lnTo>
                    <a:pt x="18161" y="1670939"/>
                  </a:lnTo>
                  <a:lnTo>
                    <a:pt x="18161" y="1652778"/>
                  </a:lnTo>
                  <a:lnTo>
                    <a:pt x="7333615" y="1652778"/>
                  </a:lnTo>
                  <a:lnTo>
                    <a:pt x="7333615" y="1670939"/>
                  </a:lnTo>
                  <a:lnTo>
                    <a:pt x="7315454" y="1670939"/>
                  </a:lnTo>
                  <a:lnTo>
                    <a:pt x="7315454" y="18161"/>
                  </a:lnTo>
                  <a:lnTo>
                    <a:pt x="7333615" y="18161"/>
                  </a:lnTo>
                  <a:lnTo>
                    <a:pt x="7333615" y="36322"/>
                  </a:lnTo>
                  <a:lnTo>
                    <a:pt x="18161" y="36322"/>
                  </a:lnTo>
                  <a:close/>
                </a:path>
              </a:pathLst>
            </a:custGeom>
            <a:solidFill>
              <a:srgbClr val="385D8A"/>
            </a:solidFill>
          </p:spPr>
        </p:sp>
      </p:grpSp>
      <p:grpSp>
        <p:nvGrpSpPr>
          <p:cNvPr name="Group 5" id="5"/>
          <p:cNvGrpSpPr/>
          <p:nvPr/>
        </p:nvGrpSpPr>
        <p:grpSpPr>
          <a:xfrm rot="0">
            <a:off x="6912" y="243840"/>
            <a:ext cx="9746688" cy="2334816"/>
            <a:chOff x="0" y="0"/>
            <a:chExt cx="12995584" cy="3113088"/>
          </a:xfrm>
        </p:grpSpPr>
        <p:sp>
          <p:nvSpPr>
            <p:cNvPr name="Freeform 6" id="6"/>
            <p:cNvSpPr/>
            <p:nvPr/>
          </p:nvSpPr>
          <p:spPr>
            <a:xfrm flipH="false" flipV="false" rot="0">
              <a:off x="0" y="0"/>
              <a:ext cx="12995529" cy="3113066"/>
            </a:xfrm>
            <a:custGeom>
              <a:avLst/>
              <a:gdLst/>
              <a:ahLst/>
              <a:cxnLst/>
              <a:rect r="r" b="b" t="t" l="l"/>
              <a:pathLst>
                <a:path h="3113066" w="12995529">
                  <a:moveTo>
                    <a:pt x="0" y="0"/>
                  </a:moveTo>
                  <a:lnTo>
                    <a:pt x="12995529" y="0"/>
                  </a:lnTo>
                  <a:lnTo>
                    <a:pt x="12995529" y="3113066"/>
                  </a:lnTo>
                  <a:lnTo>
                    <a:pt x="0" y="3113066"/>
                  </a:lnTo>
                  <a:close/>
                </a:path>
              </a:pathLst>
            </a:custGeom>
            <a:solidFill>
              <a:srgbClr val="D3DFE7"/>
            </a:solidFill>
          </p:spPr>
        </p:sp>
        <p:sp>
          <p:nvSpPr>
            <p:cNvPr name="TextBox 7" id="7"/>
            <p:cNvSpPr txBox="true"/>
            <p:nvPr/>
          </p:nvSpPr>
          <p:spPr>
            <a:xfrm>
              <a:off x="0" y="-123825"/>
              <a:ext cx="12995584" cy="3236913"/>
            </a:xfrm>
            <a:prstGeom prst="rect">
              <a:avLst/>
            </a:prstGeom>
          </p:spPr>
          <p:txBody>
            <a:bodyPr anchor="t" rtlCol="false" tIns="50800" lIns="50800" bIns="50800" rIns="50800"/>
            <a:lstStyle/>
            <a:p>
              <a:pPr algn="ctr">
                <a:lnSpc>
                  <a:spcPts val="7680"/>
                </a:lnSpc>
              </a:pPr>
              <a:r>
                <a:rPr lang="en-US" sz="6400" spc="-1">
                  <a:solidFill>
                    <a:srgbClr val="000000"/>
                  </a:solidFill>
                  <a:latin typeface="Calibri (MS)"/>
                  <a:ea typeface="Calibri (MS)"/>
                  <a:cs typeface="Calibri (MS)"/>
                  <a:sym typeface="Calibri (MS)"/>
                </a:rPr>
                <a:t>WHAT WILL BE ASSESSED OUTSIDE OF SATs?</a:t>
              </a:r>
            </a:p>
          </p:txBody>
        </p:sp>
      </p:grpSp>
      <p:grpSp>
        <p:nvGrpSpPr>
          <p:cNvPr name="Group 8" id="8"/>
          <p:cNvGrpSpPr/>
          <p:nvPr/>
        </p:nvGrpSpPr>
        <p:grpSpPr>
          <a:xfrm rot="0">
            <a:off x="878976" y="3545856"/>
            <a:ext cx="5188224" cy="1011072"/>
            <a:chOff x="0" y="0"/>
            <a:chExt cx="6917632" cy="1348096"/>
          </a:xfrm>
        </p:grpSpPr>
        <p:sp>
          <p:nvSpPr>
            <p:cNvPr name="Freeform 9" id="9"/>
            <p:cNvSpPr/>
            <p:nvPr/>
          </p:nvSpPr>
          <p:spPr>
            <a:xfrm flipH="false" flipV="false" rot="0">
              <a:off x="0" y="0"/>
              <a:ext cx="6917690" cy="1348105"/>
            </a:xfrm>
            <a:custGeom>
              <a:avLst/>
              <a:gdLst/>
              <a:ahLst/>
              <a:cxnLst/>
              <a:rect r="r" b="b" t="t" l="l"/>
              <a:pathLst>
                <a:path h="1348105" w="6917690">
                  <a:moveTo>
                    <a:pt x="0" y="0"/>
                  </a:moveTo>
                  <a:lnTo>
                    <a:pt x="6917690" y="0"/>
                  </a:lnTo>
                  <a:lnTo>
                    <a:pt x="6917690" y="1348105"/>
                  </a:lnTo>
                  <a:lnTo>
                    <a:pt x="0" y="1348105"/>
                  </a:lnTo>
                  <a:close/>
                </a:path>
              </a:pathLst>
            </a:custGeom>
            <a:solidFill>
              <a:srgbClr val="C3D69B"/>
            </a:solidFill>
          </p:spPr>
        </p:sp>
        <p:sp>
          <p:nvSpPr>
            <p:cNvPr name="TextBox 10" id="10"/>
            <p:cNvSpPr txBox="true"/>
            <p:nvPr/>
          </p:nvSpPr>
          <p:spPr>
            <a:xfrm>
              <a:off x="0" y="-57150"/>
              <a:ext cx="6917632" cy="1405246"/>
            </a:xfrm>
            <a:prstGeom prst="rect">
              <a:avLst/>
            </a:prstGeom>
          </p:spPr>
          <p:txBody>
            <a:bodyPr anchor="t" rtlCol="false" tIns="50800" lIns="50800" bIns="50800" rIns="50800"/>
            <a:lstStyle/>
            <a:p>
              <a:pPr algn="ctr">
                <a:lnSpc>
                  <a:spcPts val="3583"/>
                </a:lnSpc>
              </a:pPr>
              <a:r>
                <a:rPr lang="en-US" sz="2986" spc="-1">
                  <a:solidFill>
                    <a:srgbClr val="000000"/>
                  </a:solidFill>
                  <a:latin typeface="Calibri (MS)"/>
                  <a:ea typeface="Calibri (MS)"/>
                  <a:cs typeface="Calibri (MS)"/>
                  <a:sym typeface="Calibri (MS)"/>
                </a:rPr>
                <a:t>CONTINUOUS TEACHER ASSESSMENT</a:t>
              </a:r>
            </a:p>
          </p:txBody>
        </p:sp>
      </p:grpSp>
      <p:grpSp>
        <p:nvGrpSpPr>
          <p:cNvPr name="Group 11" id="11"/>
          <p:cNvGrpSpPr/>
          <p:nvPr/>
        </p:nvGrpSpPr>
        <p:grpSpPr>
          <a:xfrm rot="0">
            <a:off x="6568512" y="3532224"/>
            <a:ext cx="2722944" cy="1006080"/>
            <a:chOff x="0" y="0"/>
            <a:chExt cx="3630592" cy="1341440"/>
          </a:xfrm>
        </p:grpSpPr>
        <p:sp>
          <p:nvSpPr>
            <p:cNvPr name="Freeform 12" id="12"/>
            <p:cNvSpPr/>
            <p:nvPr/>
          </p:nvSpPr>
          <p:spPr>
            <a:xfrm flipH="false" flipV="false" rot="0">
              <a:off x="18161" y="18161"/>
              <a:ext cx="3594227" cy="1305052"/>
            </a:xfrm>
            <a:custGeom>
              <a:avLst/>
              <a:gdLst/>
              <a:ahLst/>
              <a:cxnLst/>
              <a:rect r="r" b="b" t="t" l="l"/>
              <a:pathLst>
                <a:path h="1305052" w="3594227">
                  <a:moveTo>
                    <a:pt x="0" y="0"/>
                  </a:moveTo>
                  <a:lnTo>
                    <a:pt x="3594227" y="0"/>
                  </a:lnTo>
                  <a:lnTo>
                    <a:pt x="3594227" y="1305052"/>
                  </a:lnTo>
                  <a:lnTo>
                    <a:pt x="0" y="1305052"/>
                  </a:lnTo>
                  <a:close/>
                </a:path>
              </a:pathLst>
            </a:custGeom>
            <a:solidFill>
              <a:srgbClr val="D7E4BD"/>
            </a:solidFill>
          </p:spPr>
        </p:sp>
        <p:sp>
          <p:nvSpPr>
            <p:cNvPr name="Freeform 13" id="13"/>
            <p:cNvSpPr/>
            <p:nvPr/>
          </p:nvSpPr>
          <p:spPr>
            <a:xfrm flipH="false" flipV="false" rot="0">
              <a:off x="0" y="0"/>
              <a:ext cx="3630549" cy="1341374"/>
            </a:xfrm>
            <a:custGeom>
              <a:avLst/>
              <a:gdLst/>
              <a:ahLst/>
              <a:cxnLst/>
              <a:rect r="r" b="b" t="t" l="l"/>
              <a:pathLst>
                <a:path h="1341374" w="3630549">
                  <a:moveTo>
                    <a:pt x="18161" y="0"/>
                  </a:moveTo>
                  <a:lnTo>
                    <a:pt x="3612388" y="0"/>
                  </a:lnTo>
                  <a:cubicBezTo>
                    <a:pt x="3622421" y="0"/>
                    <a:pt x="3630549" y="8128"/>
                    <a:pt x="3630549" y="18161"/>
                  </a:cubicBezTo>
                  <a:lnTo>
                    <a:pt x="3630549" y="1323213"/>
                  </a:lnTo>
                  <a:cubicBezTo>
                    <a:pt x="3630549" y="1333246"/>
                    <a:pt x="3622421" y="1341374"/>
                    <a:pt x="3612388" y="1341374"/>
                  </a:cubicBezTo>
                  <a:lnTo>
                    <a:pt x="18161" y="1341374"/>
                  </a:lnTo>
                  <a:cubicBezTo>
                    <a:pt x="8128" y="1341374"/>
                    <a:pt x="0" y="1333246"/>
                    <a:pt x="0" y="1323213"/>
                  </a:cubicBezTo>
                  <a:lnTo>
                    <a:pt x="0" y="18161"/>
                  </a:lnTo>
                  <a:cubicBezTo>
                    <a:pt x="0" y="8128"/>
                    <a:pt x="8128" y="0"/>
                    <a:pt x="18161" y="0"/>
                  </a:cubicBezTo>
                  <a:moveTo>
                    <a:pt x="18161" y="36322"/>
                  </a:moveTo>
                  <a:lnTo>
                    <a:pt x="18161" y="18161"/>
                  </a:lnTo>
                  <a:lnTo>
                    <a:pt x="36322" y="18161"/>
                  </a:lnTo>
                  <a:lnTo>
                    <a:pt x="36322" y="1323213"/>
                  </a:lnTo>
                  <a:lnTo>
                    <a:pt x="18161" y="1323213"/>
                  </a:lnTo>
                  <a:lnTo>
                    <a:pt x="18161" y="1305052"/>
                  </a:lnTo>
                  <a:lnTo>
                    <a:pt x="3612388" y="1305052"/>
                  </a:lnTo>
                  <a:lnTo>
                    <a:pt x="3612388" y="1323213"/>
                  </a:lnTo>
                  <a:lnTo>
                    <a:pt x="3594227" y="1323213"/>
                  </a:lnTo>
                  <a:lnTo>
                    <a:pt x="3594227" y="18161"/>
                  </a:lnTo>
                  <a:lnTo>
                    <a:pt x="3612388" y="18161"/>
                  </a:lnTo>
                  <a:lnTo>
                    <a:pt x="3612388" y="36322"/>
                  </a:lnTo>
                  <a:lnTo>
                    <a:pt x="18161" y="36322"/>
                  </a:lnTo>
                  <a:close/>
                </a:path>
              </a:pathLst>
            </a:custGeom>
            <a:solidFill>
              <a:srgbClr val="385D8A"/>
            </a:solidFill>
          </p:spPr>
        </p:sp>
      </p:grpSp>
      <p:grpSp>
        <p:nvGrpSpPr>
          <p:cNvPr name="Group 14" id="14"/>
          <p:cNvGrpSpPr/>
          <p:nvPr/>
        </p:nvGrpSpPr>
        <p:grpSpPr>
          <a:xfrm rot="0">
            <a:off x="6988608" y="3671979"/>
            <a:ext cx="1869312" cy="758825"/>
            <a:chOff x="0" y="0"/>
            <a:chExt cx="2492416" cy="1011767"/>
          </a:xfrm>
        </p:grpSpPr>
        <p:sp>
          <p:nvSpPr>
            <p:cNvPr name="Freeform 15" id="15"/>
            <p:cNvSpPr/>
            <p:nvPr/>
          </p:nvSpPr>
          <p:spPr>
            <a:xfrm flipH="false" flipV="false" rot="0">
              <a:off x="0" y="0"/>
              <a:ext cx="2492375" cy="1011821"/>
            </a:xfrm>
            <a:custGeom>
              <a:avLst/>
              <a:gdLst/>
              <a:ahLst/>
              <a:cxnLst/>
              <a:rect r="r" b="b" t="t" l="l"/>
              <a:pathLst>
                <a:path h="1011821" w="2492375">
                  <a:moveTo>
                    <a:pt x="0" y="0"/>
                  </a:moveTo>
                  <a:lnTo>
                    <a:pt x="2492375" y="0"/>
                  </a:lnTo>
                  <a:lnTo>
                    <a:pt x="2492375" y="1011821"/>
                  </a:lnTo>
                  <a:lnTo>
                    <a:pt x="0" y="1011821"/>
                  </a:lnTo>
                  <a:close/>
                </a:path>
              </a:pathLst>
            </a:custGeom>
            <a:solidFill>
              <a:srgbClr val="C3D69B"/>
            </a:solidFill>
          </p:spPr>
        </p:sp>
        <p:sp>
          <p:nvSpPr>
            <p:cNvPr name="TextBox 16" id="16"/>
            <p:cNvSpPr txBox="true"/>
            <p:nvPr/>
          </p:nvSpPr>
          <p:spPr>
            <a:xfrm>
              <a:off x="0" y="-66675"/>
              <a:ext cx="2492416" cy="1078442"/>
            </a:xfrm>
            <a:prstGeom prst="rect">
              <a:avLst/>
            </a:prstGeom>
          </p:spPr>
          <p:txBody>
            <a:bodyPr anchor="t" rtlCol="false" tIns="50800" lIns="50800" bIns="50800" rIns="50800"/>
            <a:lstStyle/>
            <a:p>
              <a:pPr algn="ctr">
                <a:lnSpc>
                  <a:spcPts val="4095"/>
                </a:lnSpc>
              </a:pPr>
              <a:r>
                <a:rPr lang="en-US" b="true" sz="3413" spc="-1">
                  <a:solidFill>
                    <a:srgbClr val="000000"/>
                  </a:solidFill>
                  <a:latin typeface="Calibri (MS) Bold"/>
                  <a:ea typeface="Calibri (MS) Bold"/>
                  <a:cs typeface="Calibri (MS) Bold"/>
                  <a:sym typeface="Calibri (MS) Bold"/>
                </a:rPr>
                <a:t>WRITING</a:t>
              </a:r>
            </a:p>
          </p:txBody>
        </p:sp>
      </p:grpSp>
      <p:grpSp>
        <p:nvGrpSpPr>
          <p:cNvPr name="Group 17" id="17"/>
          <p:cNvGrpSpPr/>
          <p:nvPr/>
        </p:nvGrpSpPr>
        <p:grpSpPr>
          <a:xfrm rot="0">
            <a:off x="743232" y="4721088"/>
            <a:ext cx="5513856" cy="1226112"/>
            <a:chOff x="0" y="0"/>
            <a:chExt cx="7351808" cy="1634816"/>
          </a:xfrm>
        </p:grpSpPr>
        <p:sp>
          <p:nvSpPr>
            <p:cNvPr name="Freeform 18" id="18"/>
            <p:cNvSpPr/>
            <p:nvPr/>
          </p:nvSpPr>
          <p:spPr>
            <a:xfrm flipH="false" flipV="false" rot="0">
              <a:off x="18161" y="18161"/>
              <a:ext cx="7315454" cy="1598422"/>
            </a:xfrm>
            <a:custGeom>
              <a:avLst/>
              <a:gdLst/>
              <a:ahLst/>
              <a:cxnLst/>
              <a:rect r="r" b="b" t="t" l="l"/>
              <a:pathLst>
                <a:path h="1598422" w="7315454">
                  <a:moveTo>
                    <a:pt x="0" y="0"/>
                  </a:moveTo>
                  <a:lnTo>
                    <a:pt x="7315454" y="0"/>
                  </a:lnTo>
                  <a:lnTo>
                    <a:pt x="7315454" y="1598422"/>
                  </a:lnTo>
                  <a:lnTo>
                    <a:pt x="0" y="1598422"/>
                  </a:lnTo>
                  <a:close/>
                </a:path>
              </a:pathLst>
            </a:custGeom>
            <a:solidFill>
              <a:srgbClr val="DBEEF4"/>
            </a:solidFill>
          </p:spPr>
        </p:sp>
        <p:sp>
          <p:nvSpPr>
            <p:cNvPr name="Freeform 19" id="19"/>
            <p:cNvSpPr/>
            <p:nvPr/>
          </p:nvSpPr>
          <p:spPr>
            <a:xfrm flipH="false" flipV="false" rot="0">
              <a:off x="0" y="0"/>
              <a:ext cx="7351776" cy="1634744"/>
            </a:xfrm>
            <a:custGeom>
              <a:avLst/>
              <a:gdLst/>
              <a:ahLst/>
              <a:cxnLst/>
              <a:rect r="r" b="b" t="t" l="l"/>
              <a:pathLst>
                <a:path h="1634744" w="7351776">
                  <a:moveTo>
                    <a:pt x="18161" y="0"/>
                  </a:moveTo>
                  <a:lnTo>
                    <a:pt x="7333615" y="0"/>
                  </a:lnTo>
                  <a:cubicBezTo>
                    <a:pt x="7343648" y="0"/>
                    <a:pt x="7351776" y="8128"/>
                    <a:pt x="7351776" y="18161"/>
                  </a:cubicBezTo>
                  <a:lnTo>
                    <a:pt x="7351776" y="1616583"/>
                  </a:lnTo>
                  <a:cubicBezTo>
                    <a:pt x="7351776" y="1626616"/>
                    <a:pt x="7343648" y="1634744"/>
                    <a:pt x="7333615" y="1634744"/>
                  </a:cubicBezTo>
                  <a:lnTo>
                    <a:pt x="18161" y="1634744"/>
                  </a:lnTo>
                  <a:cubicBezTo>
                    <a:pt x="8128" y="1634744"/>
                    <a:pt x="0" y="1626616"/>
                    <a:pt x="0" y="1616583"/>
                  </a:cubicBezTo>
                  <a:lnTo>
                    <a:pt x="0" y="18161"/>
                  </a:lnTo>
                  <a:cubicBezTo>
                    <a:pt x="0" y="8128"/>
                    <a:pt x="8128" y="0"/>
                    <a:pt x="18161" y="0"/>
                  </a:cubicBezTo>
                  <a:moveTo>
                    <a:pt x="18161" y="36322"/>
                  </a:moveTo>
                  <a:lnTo>
                    <a:pt x="18161" y="18161"/>
                  </a:lnTo>
                  <a:lnTo>
                    <a:pt x="36322" y="18161"/>
                  </a:lnTo>
                  <a:lnTo>
                    <a:pt x="36322" y="1616583"/>
                  </a:lnTo>
                  <a:lnTo>
                    <a:pt x="18161" y="1616583"/>
                  </a:lnTo>
                  <a:lnTo>
                    <a:pt x="18161" y="1598422"/>
                  </a:lnTo>
                  <a:lnTo>
                    <a:pt x="7333615" y="1598422"/>
                  </a:lnTo>
                  <a:lnTo>
                    <a:pt x="7333615" y="1616583"/>
                  </a:lnTo>
                  <a:lnTo>
                    <a:pt x="7315454" y="1616583"/>
                  </a:lnTo>
                  <a:lnTo>
                    <a:pt x="7315454" y="18161"/>
                  </a:lnTo>
                  <a:lnTo>
                    <a:pt x="7333615" y="18161"/>
                  </a:lnTo>
                  <a:lnTo>
                    <a:pt x="7333615" y="36322"/>
                  </a:lnTo>
                  <a:lnTo>
                    <a:pt x="18161" y="36322"/>
                  </a:lnTo>
                  <a:close/>
                </a:path>
              </a:pathLst>
            </a:custGeom>
            <a:solidFill>
              <a:srgbClr val="385D8A"/>
            </a:solidFill>
          </p:spPr>
        </p:sp>
      </p:grpSp>
      <p:grpSp>
        <p:nvGrpSpPr>
          <p:cNvPr name="Group 20" id="20"/>
          <p:cNvGrpSpPr/>
          <p:nvPr/>
        </p:nvGrpSpPr>
        <p:grpSpPr>
          <a:xfrm rot="0">
            <a:off x="878976" y="4844544"/>
            <a:ext cx="5242368" cy="1011072"/>
            <a:chOff x="0" y="0"/>
            <a:chExt cx="6989824" cy="1348096"/>
          </a:xfrm>
        </p:grpSpPr>
        <p:sp>
          <p:nvSpPr>
            <p:cNvPr name="Freeform 21" id="21"/>
            <p:cNvSpPr/>
            <p:nvPr/>
          </p:nvSpPr>
          <p:spPr>
            <a:xfrm flipH="false" flipV="false" rot="0">
              <a:off x="0" y="0"/>
              <a:ext cx="6989826" cy="1348105"/>
            </a:xfrm>
            <a:custGeom>
              <a:avLst/>
              <a:gdLst/>
              <a:ahLst/>
              <a:cxnLst/>
              <a:rect r="r" b="b" t="t" l="l"/>
              <a:pathLst>
                <a:path h="1348105" w="6989826">
                  <a:moveTo>
                    <a:pt x="0" y="0"/>
                  </a:moveTo>
                  <a:lnTo>
                    <a:pt x="6989826" y="0"/>
                  </a:lnTo>
                  <a:lnTo>
                    <a:pt x="6989826" y="1348105"/>
                  </a:lnTo>
                  <a:lnTo>
                    <a:pt x="0" y="1348105"/>
                  </a:lnTo>
                  <a:close/>
                </a:path>
              </a:pathLst>
            </a:custGeom>
            <a:solidFill>
              <a:srgbClr val="B7DEE8"/>
            </a:solidFill>
          </p:spPr>
        </p:sp>
        <p:sp>
          <p:nvSpPr>
            <p:cNvPr name="TextBox 22" id="22"/>
            <p:cNvSpPr txBox="true"/>
            <p:nvPr/>
          </p:nvSpPr>
          <p:spPr>
            <a:xfrm>
              <a:off x="0" y="-57150"/>
              <a:ext cx="6989824" cy="1405246"/>
            </a:xfrm>
            <a:prstGeom prst="rect">
              <a:avLst/>
            </a:prstGeom>
          </p:spPr>
          <p:txBody>
            <a:bodyPr anchor="t" rtlCol="false" tIns="50800" lIns="50800" bIns="50800" rIns="50800"/>
            <a:lstStyle/>
            <a:p>
              <a:pPr algn="ctr">
                <a:lnSpc>
                  <a:spcPts val="3583"/>
                </a:lnSpc>
              </a:pPr>
              <a:r>
                <a:rPr lang="en-US" sz="2986" spc="-1">
                  <a:solidFill>
                    <a:srgbClr val="000000"/>
                  </a:solidFill>
                  <a:latin typeface="Calibri (MS)"/>
                  <a:ea typeface="Calibri (MS)"/>
                  <a:cs typeface="Calibri (MS)"/>
                  <a:sym typeface="Calibri (MS)"/>
                </a:rPr>
                <a:t>CONTINUOUS TEACHER ASSESSMENT</a:t>
              </a:r>
            </a:p>
          </p:txBody>
        </p:sp>
      </p:grpSp>
      <p:grpSp>
        <p:nvGrpSpPr>
          <p:cNvPr name="Group 23" id="23"/>
          <p:cNvGrpSpPr/>
          <p:nvPr/>
        </p:nvGrpSpPr>
        <p:grpSpPr>
          <a:xfrm rot="0">
            <a:off x="6568512" y="4876704"/>
            <a:ext cx="2709504" cy="946752"/>
            <a:chOff x="0" y="0"/>
            <a:chExt cx="3612672" cy="1262336"/>
          </a:xfrm>
        </p:grpSpPr>
        <p:sp>
          <p:nvSpPr>
            <p:cNvPr name="Freeform 24" id="24"/>
            <p:cNvSpPr/>
            <p:nvPr/>
          </p:nvSpPr>
          <p:spPr>
            <a:xfrm flipH="false" flipV="false" rot="0">
              <a:off x="18161" y="19485"/>
              <a:ext cx="3576320" cy="1223315"/>
            </a:xfrm>
            <a:custGeom>
              <a:avLst/>
              <a:gdLst/>
              <a:ahLst/>
              <a:cxnLst/>
              <a:rect r="r" b="b" t="t" l="l"/>
              <a:pathLst>
                <a:path h="1223315" w="3576320">
                  <a:moveTo>
                    <a:pt x="0" y="0"/>
                  </a:moveTo>
                  <a:lnTo>
                    <a:pt x="3576320" y="0"/>
                  </a:lnTo>
                  <a:lnTo>
                    <a:pt x="3576320" y="1223315"/>
                  </a:lnTo>
                  <a:lnTo>
                    <a:pt x="0" y="1223315"/>
                  </a:lnTo>
                  <a:close/>
                </a:path>
              </a:pathLst>
            </a:custGeom>
            <a:solidFill>
              <a:srgbClr val="DBEEF4"/>
            </a:solidFill>
          </p:spPr>
        </p:sp>
        <p:sp>
          <p:nvSpPr>
            <p:cNvPr name="Freeform 25" id="25"/>
            <p:cNvSpPr/>
            <p:nvPr/>
          </p:nvSpPr>
          <p:spPr>
            <a:xfrm flipH="false" flipV="false" rot="0">
              <a:off x="0" y="0"/>
              <a:ext cx="3612642" cy="1262284"/>
            </a:xfrm>
            <a:custGeom>
              <a:avLst/>
              <a:gdLst/>
              <a:ahLst/>
              <a:cxnLst/>
              <a:rect r="r" b="b" t="t" l="l"/>
              <a:pathLst>
                <a:path h="1262284" w="3612642">
                  <a:moveTo>
                    <a:pt x="18161" y="0"/>
                  </a:moveTo>
                  <a:lnTo>
                    <a:pt x="3594481" y="0"/>
                  </a:lnTo>
                  <a:cubicBezTo>
                    <a:pt x="3604514" y="0"/>
                    <a:pt x="3612642" y="8720"/>
                    <a:pt x="3612642" y="19485"/>
                  </a:cubicBezTo>
                  <a:lnTo>
                    <a:pt x="3612642" y="1242800"/>
                  </a:lnTo>
                  <a:cubicBezTo>
                    <a:pt x="3612642" y="1253564"/>
                    <a:pt x="3604514" y="1262284"/>
                    <a:pt x="3594481" y="1262284"/>
                  </a:cubicBezTo>
                  <a:lnTo>
                    <a:pt x="18161" y="1262284"/>
                  </a:lnTo>
                  <a:cubicBezTo>
                    <a:pt x="8128" y="1262284"/>
                    <a:pt x="0" y="1253564"/>
                    <a:pt x="0" y="1242800"/>
                  </a:cubicBezTo>
                  <a:lnTo>
                    <a:pt x="0" y="19485"/>
                  </a:lnTo>
                  <a:cubicBezTo>
                    <a:pt x="0" y="8720"/>
                    <a:pt x="8128" y="0"/>
                    <a:pt x="18161" y="0"/>
                  </a:cubicBezTo>
                  <a:moveTo>
                    <a:pt x="18161" y="38969"/>
                  </a:moveTo>
                  <a:lnTo>
                    <a:pt x="18161" y="19485"/>
                  </a:lnTo>
                  <a:lnTo>
                    <a:pt x="36322" y="19485"/>
                  </a:lnTo>
                  <a:lnTo>
                    <a:pt x="36322" y="1242800"/>
                  </a:lnTo>
                  <a:lnTo>
                    <a:pt x="18161" y="1242800"/>
                  </a:lnTo>
                  <a:lnTo>
                    <a:pt x="18161" y="1223315"/>
                  </a:lnTo>
                  <a:lnTo>
                    <a:pt x="3594481" y="1223315"/>
                  </a:lnTo>
                  <a:lnTo>
                    <a:pt x="3594481" y="1242800"/>
                  </a:lnTo>
                  <a:lnTo>
                    <a:pt x="3576320" y="1242800"/>
                  </a:lnTo>
                  <a:lnTo>
                    <a:pt x="3576320" y="19485"/>
                  </a:lnTo>
                  <a:lnTo>
                    <a:pt x="3594481" y="19485"/>
                  </a:lnTo>
                  <a:lnTo>
                    <a:pt x="3594481" y="38969"/>
                  </a:lnTo>
                  <a:lnTo>
                    <a:pt x="18161" y="38969"/>
                  </a:lnTo>
                  <a:close/>
                </a:path>
              </a:pathLst>
            </a:custGeom>
            <a:solidFill>
              <a:srgbClr val="385D8A"/>
            </a:solidFill>
          </p:spPr>
        </p:sp>
      </p:grpSp>
      <p:grpSp>
        <p:nvGrpSpPr>
          <p:cNvPr name="Group 26" id="26"/>
          <p:cNvGrpSpPr/>
          <p:nvPr/>
        </p:nvGrpSpPr>
        <p:grpSpPr>
          <a:xfrm rot="0">
            <a:off x="6988608" y="4937760"/>
            <a:ext cx="1869312" cy="824640"/>
            <a:chOff x="0" y="0"/>
            <a:chExt cx="2492416" cy="1099520"/>
          </a:xfrm>
        </p:grpSpPr>
        <p:sp>
          <p:nvSpPr>
            <p:cNvPr name="Freeform 27" id="27"/>
            <p:cNvSpPr/>
            <p:nvPr/>
          </p:nvSpPr>
          <p:spPr>
            <a:xfrm flipH="false" flipV="false" rot="0">
              <a:off x="0" y="0"/>
              <a:ext cx="2492375" cy="1099574"/>
            </a:xfrm>
            <a:custGeom>
              <a:avLst/>
              <a:gdLst/>
              <a:ahLst/>
              <a:cxnLst/>
              <a:rect r="r" b="b" t="t" l="l"/>
              <a:pathLst>
                <a:path h="1099574" w="2492375">
                  <a:moveTo>
                    <a:pt x="0" y="0"/>
                  </a:moveTo>
                  <a:lnTo>
                    <a:pt x="2492375" y="0"/>
                  </a:lnTo>
                  <a:lnTo>
                    <a:pt x="2492375" y="1099574"/>
                  </a:lnTo>
                  <a:lnTo>
                    <a:pt x="0" y="1099574"/>
                  </a:lnTo>
                  <a:close/>
                </a:path>
              </a:pathLst>
            </a:custGeom>
            <a:solidFill>
              <a:srgbClr val="B7DEE8"/>
            </a:solidFill>
          </p:spPr>
        </p:sp>
        <p:sp>
          <p:nvSpPr>
            <p:cNvPr name="TextBox 28" id="28"/>
            <p:cNvSpPr txBox="true"/>
            <p:nvPr/>
          </p:nvSpPr>
          <p:spPr>
            <a:xfrm>
              <a:off x="0" y="-66675"/>
              <a:ext cx="2492416" cy="1166195"/>
            </a:xfrm>
            <a:prstGeom prst="rect">
              <a:avLst/>
            </a:prstGeom>
          </p:spPr>
          <p:txBody>
            <a:bodyPr anchor="t" rtlCol="false" tIns="50800" lIns="50800" bIns="50800" rIns="50800"/>
            <a:lstStyle/>
            <a:p>
              <a:pPr algn="ctr">
                <a:lnSpc>
                  <a:spcPts val="4095"/>
                </a:lnSpc>
              </a:pPr>
              <a:r>
                <a:rPr lang="en-US" b="true" sz="3413" spc="-1">
                  <a:solidFill>
                    <a:srgbClr val="000000"/>
                  </a:solidFill>
                  <a:latin typeface="Calibri (MS) Bold"/>
                  <a:ea typeface="Calibri (MS) Bold"/>
                  <a:cs typeface="Calibri (MS) Bold"/>
                  <a:sym typeface="Calibri (MS) Bold"/>
                </a:rPr>
                <a:t>SCIENCE</a:t>
              </a:r>
            </a:p>
          </p:txBody>
        </p:sp>
      </p:grpSp>
    </p:spTree>
  </p:cSld>
  <p:clrMapOvr>
    <a:masterClrMapping/>
  </p:clrMapOvr>
</p:sld>
</file>

<file path=ppt/slides/slide7.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247257"/>
            <a:ext cx="9746688" cy="1363266"/>
            <a:chOff x="0" y="0"/>
            <a:chExt cx="12995584" cy="1817688"/>
          </a:xfrm>
        </p:grpSpPr>
        <p:sp>
          <p:nvSpPr>
            <p:cNvPr name="Freeform 3" id="3"/>
            <p:cNvSpPr/>
            <p:nvPr/>
          </p:nvSpPr>
          <p:spPr>
            <a:xfrm flipH="false" flipV="false" rot="0">
              <a:off x="0" y="0"/>
              <a:ext cx="12995529" cy="1817652"/>
            </a:xfrm>
            <a:custGeom>
              <a:avLst/>
              <a:gdLst/>
              <a:ahLst/>
              <a:cxnLst/>
              <a:rect r="r" b="b" t="t" l="l"/>
              <a:pathLst>
                <a:path h="1817652" w="12995529">
                  <a:moveTo>
                    <a:pt x="0" y="0"/>
                  </a:moveTo>
                  <a:lnTo>
                    <a:pt x="12995529" y="0"/>
                  </a:lnTo>
                  <a:lnTo>
                    <a:pt x="12995529" y="1817652"/>
                  </a:lnTo>
                  <a:lnTo>
                    <a:pt x="0" y="1817652"/>
                  </a:lnTo>
                  <a:close/>
                </a:path>
              </a:pathLst>
            </a:custGeom>
            <a:solidFill>
              <a:srgbClr val="D3DFE7"/>
            </a:solidFill>
          </p:spPr>
        </p:sp>
        <p:sp>
          <p:nvSpPr>
            <p:cNvPr name="TextBox 4" id="4"/>
            <p:cNvSpPr txBox="true"/>
            <p:nvPr/>
          </p:nvSpPr>
          <p:spPr>
            <a:xfrm>
              <a:off x="0" y="-123825"/>
              <a:ext cx="12995584" cy="1941513"/>
            </a:xfrm>
            <a:prstGeom prst="rect">
              <a:avLst/>
            </a:prstGeom>
          </p:spPr>
          <p:txBody>
            <a:bodyPr anchor="t" rtlCol="false" tIns="50800" lIns="50800" bIns="50800" rIns="50800"/>
            <a:lstStyle/>
            <a:p>
              <a:pPr algn="ctr">
                <a:lnSpc>
                  <a:spcPts val="7680"/>
                </a:lnSpc>
              </a:pPr>
              <a:r>
                <a:rPr lang="en-US" sz="6400" spc="-1">
                  <a:solidFill>
                    <a:srgbClr val="000000"/>
                  </a:solidFill>
                  <a:latin typeface="Calibri (MS)"/>
                  <a:ea typeface="Calibri (MS)"/>
                  <a:cs typeface="Calibri (MS)"/>
                  <a:sym typeface="Calibri (MS)"/>
                </a:rPr>
                <a:t>WRITING 2026</a:t>
              </a:r>
            </a:p>
          </p:txBody>
        </p:sp>
      </p:grpSp>
      <p:sp>
        <p:nvSpPr>
          <p:cNvPr name="TextBox 5" id="5"/>
          <p:cNvSpPr txBox="true"/>
          <p:nvPr/>
        </p:nvSpPr>
        <p:spPr>
          <a:xfrm rot="0">
            <a:off x="333840" y="1715867"/>
            <a:ext cx="9172464" cy="3328247"/>
          </a:xfrm>
          <a:prstGeom prst="rect">
            <a:avLst/>
          </a:prstGeom>
        </p:spPr>
        <p:txBody>
          <a:bodyPr anchor="t" rtlCol="false" tIns="0" lIns="0" bIns="0" rIns="0">
            <a:spAutoFit/>
          </a:bodyPr>
          <a:lstStyle/>
          <a:p>
            <a:pPr algn="ctr">
              <a:lnSpc>
                <a:spcPts val="2584"/>
              </a:lnSpc>
            </a:pPr>
            <a:r>
              <a:rPr lang="en-US" sz="2153" i="true" spc="-1">
                <a:solidFill>
                  <a:srgbClr val="000000"/>
                </a:solidFill>
                <a:latin typeface="Calibri (MS) Italics"/>
                <a:ea typeface="Calibri (MS) Italics"/>
                <a:cs typeface="Calibri (MS) Italics"/>
                <a:sym typeface="Calibri (MS) Italics"/>
              </a:rPr>
              <a:t>There is a greater focus on the progress children make in writing throughout the school year, as opposed to a test-day snapshot of what they know.</a:t>
            </a:r>
          </a:p>
          <a:p>
            <a:pPr algn="l">
              <a:lnSpc>
                <a:spcPts val="2584"/>
              </a:lnSpc>
            </a:pPr>
            <a:r>
              <a:rPr lang="en-US" sz="2153" i="true" spc="-1">
                <a:solidFill>
                  <a:srgbClr val="000000"/>
                </a:solidFill>
                <a:latin typeface="Calibri (MS) Italics"/>
                <a:ea typeface="Calibri (MS) Italics"/>
                <a:cs typeface="Calibri (MS) Italics"/>
                <a:sym typeface="Calibri (MS) Italics"/>
              </a:rPr>
              <a:t>             </a:t>
            </a:r>
          </a:p>
          <a:p>
            <a:pPr algn="l">
              <a:lnSpc>
                <a:spcPts val="2584"/>
              </a:lnSpc>
            </a:pPr>
            <a:r>
              <a:rPr lang="en-US" sz="2153" i="true" spc="-1">
                <a:solidFill>
                  <a:srgbClr val="000000"/>
                </a:solidFill>
                <a:latin typeface="Calibri (MS) Italics"/>
                <a:ea typeface="Calibri (MS) Italics"/>
                <a:cs typeface="Calibri (MS) Italics"/>
                <a:sym typeface="Calibri (MS) Italics"/>
              </a:rPr>
              <a:t>DfE  Guidance:-  </a:t>
            </a:r>
            <a:r>
              <a:rPr lang="en-US" sz="2153" spc="-1">
                <a:solidFill>
                  <a:srgbClr val="000000"/>
                </a:solidFill>
                <a:latin typeface="Calibri (MS)"/>
                <a:ea typeface="Calibri (MS)"/>
                <a:cs typeface="Calibri (MS)"/>
                <a:sym typeface="Calibri (MS)"/>
              </a:rPr>
              <a:t>TA provides a rounded judgement that:</a:t>
            </a:r>
          </a:p>
          <a:p>
            <a:pPr algn="l" marL="277161" indent="-138580" lvl="1">
              <a:lnSpc>
                <a:spcPts val="2584"/>
              </a:lnSpc>
              <a:buFont typeface="Arial"/>
              <a:buChar char="•"/>
            </a:pPr>
            <a:r>
              <a:rPr lang="en-US" sz="2153" spc="-1">
                <a:solidFill>
                  <a:srgbClr val="000000"/>
                </a:solidFill>
                <a:latin typeface="Calibri (MS)"/>
                <a:ea typeface="Calibri (MS)"/>
                <a:cs typeface="Calibri (MS)"/>
                <a:sym typeface="Calibri (MS)"/>
              </a:rPr>
              <a:t>is based on knowledge of how the pupil has performed over time and in a </a:t>
            </a:r>
          </a:p>
          <a:p>
            <a:pPr algn="l" marL="277161" indent="-138580" lvl="1">
              <a:lnSpc>
                <a:spcPts val="2584"/>
              </a:lnSpc>
            </a:pPr>
            <a:r>
              <a:rPr lang="en-US" sz="2153" spc="-1">
                <a:solidFill>
                  <a:srgbClr val="000000"/>
                </a:solidFill>
                <a:latin typeface="Calibri (MS)"/>
                <a:ea typeface="Calibri (MS)"/>
                <a:cs typeface="Calibri (MS)"/>
                <a:sym typeface="Calibri (MS)"/>
              </a:rPr>
              <a:t>                  variety of contexts</a:t>
            </a:r>
          </a:p>
          <a:p>
            <a:pPr algn="l" marL="277161" indent="-138580" lvl="1">
              <a:lnSpc>
                <a:spcPts val="2584"/>
              </a:lnSpc>
              <a:buFont typeface="Arial"/>
              <a:buChar char="•"/>
            </a:pPr>
            <a:r>
              <a:rPr lang="en-US" sz="2153" spc="-1">
                <a:solidFill>
                  <a:srgbClr val="000000"/>
                </a:solidFill>
                <a:latin typeface="Calibri (MS)"/>
                <a:ea typeface="Calibri (MS)"/>
                <a:cs typeface="Calibri (MS)"/>
                <a:sym typeface="Calibri (MS)"/>
              </a:rPr>
              <a:t>takes into account strengths and weaknesses of the pupil’s performance</a:t>
            </a:r>
          </a:p>
        </p:txBody>
      </p:sp>
      <p:grpSp>
        <p:nvGrpSpPr>
          <p:cNvPr name="Group 6" id="6"/>
          <p:cNvGrpSpPr/>
          <p:nvPr/>
        </p:nvGrpSpPr>
        <p:grpSpPr>
          <a:xfrm rot="0">
            <a:off x="240384" y="4297728"/>
            <a:ext cx="9265920" cy="2769087"/>
            <a:chOff x="0" y="0"/>
            <a:chExt cx="12354560" cy="3692116"/>
          </a:xfrm>
        </p:grpSpPr>
        <p:sp>
          <p:nvSpPr>
            <p:cNvPr name="Freeform 7" id="7"/>
            <p:cNvSpPr/>
            <p:nvPr/>
          </p:nvSpPr>
          <p:spPr>
            <a:xfrm flipH="false" flipV="false" rot="0">
              <a:off x="0" y="0"/>
              <a:ext cx="12354560" cy="3692066"/>
            </a:xfrm>
            <a:custGeom>
              <a:avLst/>
              <a:gdLst/>
              <a:ahLst/>
              <a:cxnLst/>
              <a:rect r="r" b="b" t="t" l="l"/>
              <a:pathLst>
                <a:path h="3692066" w="12354560">
                  <a:moveTo>
                    <a:pt x="0" y="0"/>
                  </a:moveTo>
                  <a:lnTo>
                    <a:pt x="12354560" y="0"/>
                  </a:lnTo>
                  <a:lnTo>
                    <a:pt x="12354560" y="3692066"/>
                  </a:lnTo>
                  <a:lnTo>
                    <a:pt x="0" y="3692066"/>
                  </a:lnTo>
                  <a:close/>
                </a:path>
              </a:pathLst>
            </a:custGeom>
            <a:solidFill>
              <a:srgbClr val="EEECE1"/>
            </a:solidFill>
          </p:spPr>
        </p:sp>
        <p:sp>
          <p:nvSpPr>
            <p:cNvPr name="TextBox 8" id="8"/>
            <p:cNvSpPr txBox="true"/>
            <p:nvPr/>
          </p:nvSpPr>
          <p:spPr>
            <a:xfrm>
              <a:off x="0" y="-38100"/>
              <a:ext cx="12354560" cy="3730216"/>
            </a:xfrm>
            <a:prstGeom prst="rect">
              <a:avLst/>
            </a:prstGeom>
          </p:spPr>
          <p:txBody>
            <a:bodyPr anchor="t" rtlCol="false" tIns="50800" lIns="50800" bIns="50800" rIns="50800"/>
            <a:lstStyle/>
            <a:p>
              <a:pPr algn="l" marL="260818" indent="-130409" lvl="1">
                <a:lnSpc>
                  <a:spcPts val="2431"/>
                </a:lnSpc>
                <a:buFont typeface="Arial"/>
                <a:buChar char="•"/>
              </a:pPr>
              <a:r>
                <a:rPr lang="en-US" sz="2026" spc="-1">
                  <a:solidFill>
                    <a:srgbClr val="000000"/>
                  </a:solidFill>
                  <a:latin typeface="Calibri (MS)"/>
                  <a:ea typeface="Calibri (MS)"/>
                  <a:cs typeface="Calibri (MS)"/>
                  <a:sym typeface="Calibri (MS)"/>
                </a:rPr>
                <a:t>Teachers will assess children’s writing composition.  Children’s results for English writing will be a judgement of their work throughout Year 6.</a:t>
              </a:r>
            </a:p>
            <a:p>
              <a:pPr algn="l" marL="260818" indent="-130409" lvl="1">
                <a:lnSpc>
                  <a:spcPts val="2431"/>
                </a:lnSpc>
              </a:pPr>
            </a:p>
            <a:p>
              <a:pPr algn="l" marL="260818" indent="-130409" lvl="1">
                <a:lnSpc>
                  <a:spcPts val="2431"/>
                </a:lnSpc>
                <a:buFont typeface="Arial"/>
                <a:buChar char="•"/>
              </a:pPr>
              <a:r>
                <a:rPr lang="en-US" sz="2026" spc="-1">
                  <a:solidFill>
                    <a:srgbClr val="000000"/>
                  </a:solidFill>
                  <a:latin typeface="Calibri (MS)"/>
                  <a:ea typeface="Calibri (MS)"/>
                  <a:cs typeface="Calibri (MS)"/>
                  <a:sym typeface="Calibri (MS)"/>
                </a:rPr>
                <a:t>Children's grammar,  punctuation and spelling skills will be assessed as part of their writing, but their creativity and writing style will also be evaluated.</a:t>
              </a:r>
            </a:p>
            <a:p>
              <a:pPr algn="l" marL="260818" indent="-130409" lvl="1">
                <a:lnSpc>
                  <a:spcPts val="2431"/>
                </a:lnSpc>
              </a:pPr>
            </a:p>
            <a:p>
              <a:pPr algn="l" marL="260818" indent="-130409" lvl="1">
                <a:lnSpc>
                  <a:spcPts val="2431"/>
                </a:lnSpc>
                <a:buFont typeface="Arial"/>
                <a:buChar char="•"/>
              </a:pPr>
              <a:r>
                <a:rPr lang="en-US" sz="2026" spc="-1">
                  <a:solidFill>
                    <a:srgbClr val="000000"/>
                  </a:solidFill>
                  <a:latin typeface="Calibri (MS)"/>
                  <a:ea typeface="Calibri (MS)"/>
                  <a:cs typeface="Calibri (MS)"/>
                  <a:sym typeface="Calibri (MS)"/>
                </a:rPr>
                <a:t>Schools will moderate their judgements with other local schools and may be moderated by their Local Authorities too.</a:t>
              </a:r>
            </a:p>
          </p:txBody>
        </p:sp>
      </p:grpSp>
    </p:spTree>
  </p:cSld>
  <p:clrMapOvr>
    <a:masterClrMapping/>
  </p:clrMapOvr>
  <p:transition spd="fast">
    <p:fade/>
  </p:transition>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91440" y="159258"/>
            <a:ext cx="9570720" cy="1390650"/>
          </a:xfrm>
          <a:prstGeom prst="rect">
            <a:avLst/>
          </a:prstGeom>
        </p:spPr>
        <p:txBody>
          <a:bodyPr anchor="t" rtlCol="false" tIns="0" lIns="0" bIns="0" rIns="0">
            <a:spAutoFit/>
          </a:bodyPr>
          <a:lstStyle/>
          <a:p>
            <a:pPr algn="ctr">
              <a:lnSpc>
                <a:spcPts val="5120"/>
              </a:lnSpc>
            </a:pPr>
            <a:r>
              <a:rPr lang="en-US" sz="4266" spc="-1">
                <a:solidFill>
                  <a:srgbClr val="000000"/>
                </a:solidFill>
                <a:latin typeface="Calibri (MS)"/>
                <a:ea typeface="Calibri (MS)"/>
                <a:cs typeface="Calibri (MS)"/>
                <a:sym typeface="Calibri (MS)"/>
              </a:rPr>
              <a:t>  What is the </a:t>
            </a:r>
          </a:p>
          <a:p>
            <a:pPr algn="ctr">
              <a:lnSpc>
                <a:spcPts val="5120"/>
              </a:lnSpc>
            </a:pPr>
            <a:r>
              <a:rPr lang="en-US" sz="4266" spc="-1">
                <a:solidFill>
                  <a:srgbClr val="000000"/>
                </a:solidFill>
                <a:latin typeface="Calibri (MS)"/>
                <a:ea typeface="Calibri (MS)"/>
                <a:cs typeface="Calibri (MS)"/>
                <a:sym typeface="Calibri (MS)"/>
              </a:rPr>
              <a:t>‘Expected Standard’ in writing?</a:t>
            </a:r>
          </a:p>
        </p:txBody>
      </p:sp>
      <p:sp>
        <p:nvSpPr>
          <p:cNvPr name="Freeform 3" id="3" descr="MC900382613%5b1%5d"/>
          <p:cNvSpPr/>
          <p:nvPr/>
        </p:nvSpPr>
        <p:spPr>
          <a:xfrm flipH="false" flipV="false" rot="0">
            <a:off x="8947584" y="484224"/>
            <a:ext cx="731520" cy="729984"/>
          </a:xfrm>
          <a:custGeom>
            <a:avLst/>
            <a:gdLst/>
            <a:ahLst/>
            <a:cxnLst/>
            <a:rect r="r" b="b" t="t" l="l"/>
            <a:pathLst>
              <a:path h="729984" w="731520">
                <a:moveTo>
                  <a:pt x="0" y="0"/>
                </a:moveTo>
                <a:lnTo>
                  <a:pt x="731520" y="0"/>
                </a:lnTo>
                <a:lnTo>
                  <a:pt x="731520" y="729984"/>
                </a:lnTo>
                <a:lnTo>
                  <a:pt x="0" y="729984"/>
                </a:lnTo>
                <a:lnTo>
                  <a:pt x="0" y="0"/>
                </a:lnTo>
                <a:close/>
              </a:path>
            </a:pathLst>
          </a:custGeom>
          <a:blipFill>
            <a:blip r:embed="rId2"/>
            <a:stretch>
              <a:fillRect l="-199" t="0" r="-199" b="0"/>
            </a:stretch>
          </a:blipFill>
        </p:spPr>
      </p:sp>
      <p:grpSp>
        <p:nvGrpSpPr>
          <p:cNvPr name="Group 4" id="4"/>
          <p:cNvGrpSpPr/>
          <p:nvPr/>
        </p:nvGrpSpPr>
        <p:grpSpPr>
          <a:xfrm rot="0">
            <a:off x="575616" y="6576768"/>
            <a:ext cx="4607616" cy="589440"/>
            <a:chOff x="0" y="0"/>
            <a:chExt cx="6143488" cy="785920"/>
          </a:xfrm>
        </p:grpSpPr>
        <p:sp>
          <p:nvSpPr>
            <p:cNvPr name="Freeform 5" id="5"/>
            <p:cNvSpPr/>
            <p:nvPr/>
          </p:nvSpPr>
          <p:spPr>
            <a:xfrm flipH="false" flipV="false" rot="0">
              <a:off x="0" y="0"/>
              <a:ext cx="6143498" cy="785876"/>
            </a:xfrm>
            <a:custGeom>
              <a:avLst/>
              <a:gdLst/>
              <a:ahLst/>
              <a:cxnLst/>
              <a:rect r="r" b="b" t="t" l="l"/>
              <a:pathLst>
                <a:path h="785876" w="6143498">
                  <a:moveTo>
                    <a:pt x="0" y="0"/>
                  </a:moveTo>
                  <a:lnTo>
                    <a:pt x="6143498" y="0"/>
                  </a:lnTo>
                  <a:lnTo>
                    <a:pt x="6143498" y="785876"/>
                  </a:lnTo>
                  <a:lnTo>
                    <a:pt x="0" y="785876"/>
                  </a:lnTo>
                  <a:close/>
                </a:path>
              </a:pathLst>
            </a:custGeom>
            <a:solidFill>
              <a:srgbClr val="FFFF99"/>
            </a:solidFill>
          </p:spPr>
        </p:sp>
        <p:sp>
          <p:nvSpPr>
            <p:cNvPr name="TextBox 6" id="6"/>
            <p:cNvSpPr txBox="true"/>
            <p:nvPr/>
          </p:nvSpPr>
          <p:spPr>
            <a:xfrm>
              <a:off x="0" y="0"/>
              <a:ext cx="6143488" cy="785920"/>
            </a:xfrm>
            <a:prstGeom prst="rect">
              <a:avLst/>
            </a:prstGeom>
          </p:spPr>
          <p:txBody>
            <a:bodyPr anchor="t" rtlCol="false" tIns="50800" lIns="50800" bIns="50800" rIns="50800"/>
            <a:lstStyle/>
            <a:p>
              <a:pPr algn="ctr">
                <a:lnSpc>
                  <a:spcPts val="1681"/>
                </a:lnSpc>
              </a:pPr>
              <a:r>
                <a:rPr lang="en-US" sz="1557" spc="-1">
                  <a:solidFill>
                    <a:srgbClr val="000000"/>
                  </a:solidFill>
                  <a:latin typeface="Calibri (MS)"/>
                  <a:ea typeface="Calibri (MS)"/>
                  <a:cs typeface="Calibri (MS)"/>
                  <a:sym typeface="Calibri (MS)"/>
                </a:rPr>
                <a:t>Children are expected to be able to write using a range of different genres.</a:t>
              </a:r>
            </a:p>
          </p:txBody>
        </p:sp>
      </p:grpSp>
      <p:sp>
        <p:nvSpPr>
          <p:cNvPr name="TextBox 7" id="7"/>
          <p:cNvSpPr txBox="true"/>
          <p:nvPr/>
        </p:nvSpPr>
        <p:spPr>
          <a:xfrm rot="0">
            <a:off x="6104592" y="2098887"/>
            <a:ext cx="3084768" cy="1355241"/>
          </a:xfrm>
          <a:prstGeom prst="rect">
            <a:avLst/>
          </a:prstGeom>
        </p:spPr>
        <p:txBody>
          <a:bodyPr anchor="t" rtlCol="false" tIns="0" lIns="0" bIns="0" rIns="0">
            <a:spAutoFit/>
          </a:bodyPr>
          <a:lstStyle/>
          <a:p>
            <a:pPr algn="ctr">
              <a:lnSpc>
                <a:spcPts val="2560"/>
              </a:lnSpc>
            </a:pPr>
            <a:r>
              <a:rPr lang="en-US" sz="2133" spc="-1">
                <a:solidFill>
                  <a:srgbClr val="000000"/>
                </a:solidFill>
                <a:latin typeface="Calibri (MS)"/>
                <a:ea typeface="Calibri (MS)"/>
                <a:cs typeface="Calibri (MS)"/>
                <a:sym typeface="Calibri (MS)"/>
              </a:rPr>
              <a:t>The DfE have issued some guidance for schools.</a:t>
            </a:r>
          </a:p>
          <a:p>
            <a:pPr algn="ctr">
              <a:lnSpc>
                <a:spcPts val="2560"/>
              </a:lnSpc>
            </a:pPr>
          </a:p>
        </p:txBody>
      </p:sp>
      <p:sp>
        <p:nvSpPr>
          <p:cNvPr name="Freeform 8" id="8"/>
          <p:cNvSpPr/>
          <p:nvPr/>
        </p:nvSpPr>
        <p:spPr>
          <a:xfrm flipH="false" flipV="false" rot="0">
            <a:off x="546816" y="1711872"/>
            <a:ext cx="5136000" cy="4619520"/>
          </a:xfrm>
          <a:custGeom>
            <a:avLst/>
            <a:gdLst/>
            <a:ahLst/>
            <a:cxnLst/>
            <a:rect r="r" b="b" t="t" l="l"/>
            <a:pathLst>
              <a:path h="4619520" w="5136000">
                <a:moveTo>
                  <a:pt x="0" y="0"/>
                </a:moveTo>
                <a:lnTo>
                  <a:pt x="5136000" y="0"/>
                </a:lnTo>
                <a:lnTo>
                  <a:pt x="5136000" y="4619520"/>
                </a:lnTo>
                <a:lnTo>
                  <a:pt x="0" y="4619520"/>
                </a:lnTo>
                <a:lnTo>
                  <a:pt x="0" y="0"/>
                </a:lnTo>
                <a:close/>
              </a:path>
            </a:pathLst>
          </a:custGeom>
          <a:blipFill>
            <a:blip r:embed="rId3"/>
            <a:stretch>
              <a:fillRect l="0" t="-4" r="0" b="-4"/>
            </a:stretch>
          </a:blipFill>
        </p:spPr>
      </p:sp>
    </p:spTree>
  </p:cSld>
  <p:clrMapOvr>
    <a:masterClrMapping/>
  </p:clrMapOvr>
  <p:transition spd="fast">
    <p:fade/>
  </p:transition>
</p:sld>
</file>

<file path=ppt/slides/slide9.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6912" y="243840"/>
            <a:ext cx="9746688" cy="1363266"/>
            <a:chOff x="0" y="0"/>
            <a:chExt cx="12995584" cy="1817687"/>
          </a:xfrm>
        </p:grpSpPr>
        <p:sp>
          <p:nvSpPr>
            <p:cNvPr name="Freeform 3" id="3"/>
            <p:cNvSpPr/>
            <p:nvPr/>
          </p:nvSpPr>
          <p:spPr>
            <a:xfrm flipH="false" flipV="false" rot="0">
              <a:off x="0" y="0"/>
              <a:ext cx="12995529" cy="1817652"/>
            </a:xfrm>
            <a:custGeom>
              <a:avLst/>
              <a:gdLst/>
              <a:ahLst/>
              <a:cxnLst/>
              <a:rect r="r" b="b" t="t" l="l"/>
              <a:pathLst>
                <a:path h="1817652" w="12995529">
                  <a:moveTo>
                    <a:pt x="0" y="0"/>
                  </a:moveTo>
                  <a:lnTo>
                    <a:pt x="12995529" y="0"/>
                  </a:lnTo>
                  <a:lnTo>
                    <a:pt x="12995529" y="1817652"/>
                  </a:lnTo>
                  <a:lnTo>
                    <a:pt x="0" y="1817652"/>
                  </a:lnTo>
                  <a:close/>
                </a:path>
              </a:pathLst>
            </a:custGeom>
            <a:solidFill>
              <a:srgbClr val="D3DFE7"/>
            </a:solidFill>
          </p:spPr>
        </p:sp>
        <p:sp>
          <p:nvSpPr>
            <p:cNvPr name="TextBox 4" id="4"/>
            <p:cNvSpPr txBox="true"/>
            <p:nvPr/>
          </p:nvSpPr>
          <p:spPr>
            <a:xfrm>
              <a:off x="0" y="-123825"/>
              <a:ext cx="12995584" cy="1941512"/>
            </a:xfrm>
            <a:prstGeom prst="rect">
              <a:avLst/>
            </a:prstGeom>
          </p:spPr>
          <p:txBody>
            <a:bodyPr anchor="t" rtlCol="false" tIns="50800" lIns="50800" bIns="50800" rIns="50800"/>
            <a:lstStyle/>
            <a:p>
              <a:pPr algn="ctr">
                <a:lnSpc>
                  <a:spcPts val="7680"/>
                </a:lnSpc>
              </a:pPr>
              <a:r>
                <a:rPr lang="en-US" sz="6400" spc="-1">
                  <a:solidFill>
                    <a:srgbClr val="000000"/>
                  </a:solidFill>
                  <a:latin typeface="Calibri (MS)"/>
                  <a:ea typeface="Calibri (MS)"/>
                  <a:cs typeface="Calibri (MS)"/>
                  <a:sym typeface="Calibri (MS)"/>
                </a:rPr>
                <a:t>SCIENCE 2026</a:t>
              </a:r>
            </a:p>
          </p:txBody>
        </p:sp>
      </p:grpSp>
      <p:sp>
        <p:nvSpPr>
          <p:cNvPr name="TextBox 5" id="5"/>
          <p:cNvSpPr txBox="true"/>
          <p:nvPr/>
        </p:nvSpPr>
        <p:spPr>
          <a:xfrm rot="0">
            <a:off x="357648" y="2241159"/>
            <a:ext cx="9045216" cy="2785257"/>
          </a:xfrm>
          <a:prstGeom prst="rect">
            <a:avLst/>
          </a:prstGeom>
        </p:spPr>
        <p:txBody>
          <a:bodyPr anchor="t" rtlCol="false" tIns="0" lIns="0" bIns="0" rIns="0">
            <a:spAutoFit/>
          </a:bodyPr>
          <a:lstStyle/>
          <a:p>
            <a:pPr algn="ctr">
              <a:lnSpc>
                <a:spcPts val="3071"/>
              </a:lnSpc>
            </a:pPr>
            <a:r>
              <a:rPr lang="en-US" sz="2559" spc="-1">
                <a:solidFill>
                  <a:srgbClr val="000000"/>
                </a:solidFill>
                <a:latin typeface="Calibri (MS)"/>
                <a:ea typeface="Calibri (MS)"/>
                <a:cs typeface="Calibri (MS)"/>
                <a:sym typeface="Calibri (MS)"/>
              </a:rPr>
              <a:t>Teachers will assess children’s knowledge and understanding of science and will judge their scientific skills according to the National Curriculum Interim Framework for Science.  </a:t>
            </a:r>
          </a:p>
          <a:p>
            <a:pPr algn="ctr">
              <a:lnSpc>
                <a:spcPts val="3071"/>
              </a:lnSpc>
            </a:pPr>
          </a:p>
          <a:p>
            <a:pPr algn="ctr">
              <a:lnSpc>
                <a:spcPts val="3071"/>
              </a:lnSpc>
            </a:pPr>
            <a:r>
              <a:rPr lang="en-US" sz="2559" spc="-1">
                <a:solidFill>
                  <a:srgbClr val="000000"/>
                </a:solidFill>
                <a:latin typeface="Calibri (MS)"/>
                <a:ea typeface="Calibri (MS)"/>
                <a:cs typeface="Calibri (MS)"/>
                <a:sym typeface="Calibri (MS)"/>
              </a:rPr>
              <a:t>Children’s results for science will be a judgement of their work throughout KS2.</a:t>
            </a:r>
          </a:p>
        </p:txBody>
      </p:sp>
    </p:spTree>
  </p:cSld>
  <p:clrMapOvr>
    <a:masterClrMapping/>
  </p:clrMapOvr>
  <p:transition spd="fast">
    <p:fade/>
  </p:transition>
</p:sld>
</file>

<file path=ppt/slides/slide10.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6912" y="355584"/>
            <a:ext cx="9746688" cy="1616869"/>
            <a:chOff x="0" y="0"/>
            <a:chExt cx="12995584" cy="2155825"/>
          </a:xfrm>
        </p:grpSpPr>
        <p:sp>
          <p:nvSpPr>
            <p:cNvPr name="Freeform 3" id="3"/>
            <p:cNvSpPr/>
            <p:nvPr/>
          </p:nvSpPr>
          <p:spPr>
            <a:xfrm flipH="false" flipV="false" rot="0">
              <a:off x="0" y="0"/>
              <a:ext cx="12995529" cy="2155789"/>
            </a:xfrm>
            <a:custGeom>
              <a:avLst/>
              <a:gdLst/>
              <a:ahLst/>
              <a:cxnLst/>
              <a:rect r="r" b="b" t="t" l="l"/>
              <a:pathLst>
                <a:path h="2155789" w="12995529">
                  <a:moveTo>
                    <a:pt x="0" y="0"/>
                  </a:moveTo>
                  <a:lnTo>
                    <a:pt x="12995529" y="0"/>
                  </a:lnTo>
                  <a:lnTo>
                    <a:pt x="12995529" y="2155789"/>
                  </a:lnTo>
                  <a:lnTo>
                    <a:pt x="0" y="2155789"/>
                  </a:lnTo>
                  <a:close/>
                </a:path>
              </a:pathLst>
            </a:custGeom>
            <a:solidFill>
              <a:srgbClr val="D3DFE7"/>
            </a:solidFill>
          </p:spPr>
        </p:sp>
        <p:sp>
          <p:nvSpPr>
            <p:cNvPr name="TextBox 4" id="4"/>
            <p:cNvSpPr txBox="true"/>
            <p:nvPr/>
          </p:nvSpPr>
          <p:spPr>
            <a:xfrm>
              <a:off x="0" y="-161925"/>
              <a:ext cx="12995584" cy="2317750"/>
            </a:xfrm>
            <a:prstGeom prst="rect">
              <a:avLst/>
            </a:prstGeom>
          </p:spPr>
          <p:txBody>
            <a:bodyPr anchor="t" rtlCol="false" tIns="50800" lIns="50800" bIns="50800" rIns="50800"/>
            <a:lstStyle/>
            <a:p>
              <a:pPr algn="ctr">
                <a:lnSpc>
                  <a:spcPts val="9216"/>
                </a:lnSpc>
              </a:pPr>
              <a:r>
                <a:rPr lang="en-US" sz="7680" spc="-1">
                  <a:solidFill>
                    <a:srgbClr val="000000"/>
                  </a:solidFill>
                  <a:latin typeface="Calibri (MS)"/>
                  <a:ea typeface="Calibri (MS)"/>
                  <a:cs typeface="Calibri (MS)"/>
                  <a:sym typeface="Calibri (MS)"/>
                </a:rPr>
                <a:t>SATS 2026</a:t>
              </a:r>
            </a:p>
          </p:txBody>
        </p:sp>
      </p:grpSp>
      <p:sp>
        <p:nvSpPr>
          <p:cNvPr name="TextBox 5" id="5"/>
          <p:cNvSpPr txBox="true"/>
          <p:nvPr/>
        </p:nvSpPr>
        <p:spPr>
          <a:xfrm rot="0">
            <a:off x="252432" y="2313345"/>
            <a:ext cx="9190752" cy="1571625"/>
          </a:xfrm>
          <a:prstGeom prst="rect">
            <a:avLst/>
          </a:prstGeom>
        </p:spPr>
        <p:txBody>
          <a:bodyPr anchor="t" rtlCol="false" tIns="0" lIns="0" bIns="0" rIns="0">
            <a:spAutoFit/>
          </a:bodyPr>
          <a:lstStyle/>
          <a:p>
            <a:pPr algn="l">
              <a:lnSpc>
                <a:spcPts val="3071"/>
              </a:lnSpc>
            </a:pPr>
            <a:r>
              <a:rPr lang="en-US" b="true" sz="2559" spc="-1">
                <a:solidFill>
                  <a:srgbClr val="000000"/>
                </a:solidFill>
                <a:latin typeface="Calibri (MS) Bold"/>
                <a:ea typeface="Calibri (MS) Bold"/>
                <a:cs typeface="Calibri (MS) Bold"/>
                <a:sym typeface="Calibri (MS) Bold"/>
              </a:rPr>
              <a:t>Key stage 2</a:t>
            </a:r>
          </a:p>
          <a:p>
            <a:pPr algn="l">
              <a:lnSpc>
                <a:spcPts val="3071"/>
              </a:lnSpc>
            </a:pPr>
            <a:r>
              <a:rPr lang="en-US" sz="2559" spc="-1">
                <a:solidFill>
                  <a:srgbClr val="000000"/>
                </a:solidFill>
                <a:latin typeface="Calibri (MS)"/>
                <a:ea typeface="Calibri (MS)"/>
                <a:cs typeface="Calibri (MS)"/>
                <a:sym typeface="Calibri (MS)"/>
              </a:rPr>
              <a:t>English reading</a:t>
            </a:r>
          </a:p>
          <a:p>
            <a:pPr algn="l">
              <a:lnSpc>
                <a:spcPts val="3071"/>
              </a:lnSpc>
            </a:pPr>
            <a:r>
              <a:rPr lang="en-US" sz="2559" spc="-1">
                <a:solidFill>
                  <a:srgbClr val="000000"/>
                </a:solidFill>
                <a:latin typeface="Calibri (MS)"/>
                <a:ea typeface="Calibri (MS)"/>
                <a:cs typeface="Calibri (MS)"/>
                <a:sym typeface="Calibri (MS)"/>
              </a:rPr>
              <a:t>English grammar, punctuation and spelling</a:t>
            </a:r>
          </a:p>
          <a:p>
            <a:pPr algn="l">
              <a:lnSpc>
                <a:spcPts val="3071"/>
              </a:lnSpc>
            </a:pPr>
            <a:r>
              <a:rPr lang="en-US" sz="2559" spc="-1">
                <a:solidFill>
                  <a:srgbClr val="000000"/>
                </a:solidFill>
                <a:latin typeface="Calibri (MS)"/>
                <a:ea typeface="Calibri (MS)"/>
                <a:cs typeface="Calibri (MS)"/>
                <a:sym typeface="Calibri (MS)"/>
              </a:rPr>
              <a:t>Mathematics</a:t>
            </a:r>
          </a:p>
        </p:txBody>
      </p:sp>
      <p:sp>
        <p:nvSpPr>
          <p:cNvPr name="TextBox 6" id="6"/>
          <p:cNvSpPr txBox="true"/>
          <p:nvPr/>
        </p:nvSpPr>
        <p:spPr>
          <a:xfrm rot="0">
            <a:off x="252432" y="4225863"/>
            <a:ext cx="9295968" cy="1571625"/>
          </a:xfrm>
          <a:prstGeom prst="rect">
            <a:avLst/>
          </a:prstGeom>
        </p:spPr>
        <p:txBody>
          <a:bodyPr anchor="t" rtlCol="false" tIns="0" lIns="0" bIns="0" rIns="0">
            <a:spAutoFit/>
          </a:bodyPr>
          <a:lstStyle/>
          <a:p>
            <a:pPr algn="l">
              <a:lnSpc>
                <a:spcPts val="3071"/>
              </a:lnSpc>
            </a:pPr>
            <a:r>
              <a:rPr lang="en-US" sz="2559" spc="-1">
                <a:solidFill>
                  <a:srgbClr val="000000"/>
                </a:solidFill>
                <a:latin typeface="Calibri (MS)"/>
                <a:ea typeface="Calibri (MS)"/>
                <a:cs typeface="Calibri (MS)"/>
                <a:sym typeface="Calibri (MS)"/>
              </a:rPr>
              <a:t>Each pupil registered for the tests will receive:</a:t>
            </a:r>
          </a:p>
          <a:p>
            <a:pPr algn="l" marL="329455" indent="-164727" lvl="1">
              <a:lnSpc>
                <a:spcPts val="3071"/>
              </a:lnSpc>
              <a:buFont typeface="Arial"/>
              <a:buChar char="•"/>
            </a:pPr>
            <a:r>
              <a:rPr lang="en-US" sz="2559" spc="-1">
                <a:solidFill>
                  <a:srgbClr val="000000"/>
                </a:solidFill>
                <a:latin typeface="Calibri (MS)"/>
                <a:ea typeface="Calibri (MS)"/>
                <a:cs typeface="Calibri (MS)"/>
                <a:sym typeface="Calibri (MS)"/>
              </a:rPr>
              <a:t>a raw score (number of raw marks awarded)</a:t>
            </a:r>
          </a:p>
          <a:p>
            <a:pPr algn="l" marL="329455" indent="-164727" lvl="1">
              <a:lnSpc>
                <a:spcPts val="3071"/>
              </a:lnSpc>
              <a:buFont typeface="Arial"/>
              <a:buChar char="•"/>
            </a:pPr>
            <a:r>
              <a:rPr lang="en-US" sz="2559" spc="-1">
                <a:solidFill>
                  <a:srgbClr val="000000"/>
                </a:solidFill>
                <a:latin typeface="Calibri (MS)"/>
                <a:ea typeface="Calibri (MS)"/>
                <a:cs typeface="Calibri (MS)"/>
                <a:sym typeface="Calibri (MS)"/>
              </a:rPr>
              <a:t>a scaled score</a:t>
            </a:r>
          </a:p>
          <a:p>
            <a:pPr algn="l" marL="329455" indent="-164727" lvl="1">
              <a:lnSpc>
                <a:spcPts val="3071"/>
              </a:lnSpc>
              <a:buFont typeface="Arial"/>
              <a:buChar char="•"/>
            </a:pPr>
            <a:r>
              <a:rPr lang="en-US" sz="2559" spc="-1">
                <a:solidFill>
                  <a:srgbClr val="000000"/>
                </a:solidFill>
                <a:latin typeface="Calibri (MS)"/>
                <a:ea typeface="Calibri (MS)"/>
                <a:cs typeface="Calibri (MS)"/>
                <a:sym typeface="Calibri (MS)"/>
              </a:rPr>
              <a:t>confirmation of whether or not they attained the national standard</a:t>
            </a:r>
          </a:p>
        </p:txBody>
      </p:sp>
    </p:spTree>
  </p:cSld>
  <p:clrMapOvr>
    <a:masterClrMapping/>
  </p:clrMapOvr>
  <p:transition spd="fast">
    <p:fade/>
  </p:transition>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240372" y="2207859"/>
            <a:ext cx="8052960" cy="3476625"/>
          </a:xfrm>
          <a:prstGeom prst="rect">
            <a:avLst/>
          </a:prstGeom>
        </p:spPr>
        <p:txBody>
          <a:bodyPr anchor="t" rtlCol="false" tIns="0" lIns="0" bIns="0" rIns="0">
            <a:spAutoFit/>
          </a:bodyPr>
          <a:lstStyle/>
          <a:p>
            <a:pPr algn="l" marL="329455" indent="-164727" lvl="1">
              <a:lnSpc>
                <a:spcPts val="3071"/>
              </a:lnSpc>
              <a:buFont typeface="Arial"/>
              <a:buChar char="•"/>
            </a:pPr>
            <a:r>
              <a:rPr lang="en-US" sz="2559" spc="-1">
                <a:solidFill>
                  <a:srgbClr val="000000"/>
                </a:solidFill>
                <a:latin typeface="Calibri (MS)"/>
                <a:ea typeface="Calibri (MS)"/>
                <a:cs typeface="Calibri (MS)"/>
                <a:sym typeface="Calibri (MS)"/>
              </a:rPr>
              <a:t>Tests at the end of KS2 will report in scaled scores.</a:t>
            </a:r>
          </a:p>
          <a:p>
            <a:pPr algn="l" marL="329455" indent="-164727" lvl="1">
              <a:lnSpc>
                <a:spcPts val="3071"/>
              </a:lnSpc>
              <a:buFont typeface="Arial"/>
              <a:buChar char="•"/>
            </a:pPr>
            <a:r>
              <a:rPr lang="en-US" sz="2559" spc="-1">
                <a:solidFill>
                  <a:srgbClr val="000000"/>
                </a:solidFill>
                <a:latin typeface="Calibri (MS)"/>
                <a:ea typeface="Calibri (MS)"/>
                <a:cs typeface="Calibri (MS)"/>
                <a:sym typeface="Calibri (MS)"/>
              </a:rPr>
              <a:t>The ‘expected standard’ will always be set at 100.</a:t>
            </a:r>
          </a:p>
          <a:p>
            <a:pPr algn="l" marL="329455" indent="-164727" lvl="1">
              <a:lnSpc>
                <a:spcPts val="3071"/>
              </a:lnSpc>
              <a:buFont typeface="Arial"/>
              <a:buChar char="•"/>
            </a:pPr>
            <a:r>
              <a:rPr lang="en-US" sz="2559" spc="-1">
                <a:solidFill>
                  <a:srgbClr val="000000"/>
                </a:solidFill>
                <a:latin typeface="Calibri (MS)"/>
                <a:ea typeface="Calibri (MS)"/>
                <a:cs typeface="Calibri (MS)"/>
                <a:sym typeface="Calibri (MS)"/>
              </a:rPr>
              <a:t>Raw scores in the test will be converted to scaled scores.</a:t>
            </a:r>
          </a:p>
          <a:p>
            <a:pPr algn="l" marL="329455" indent="-164727" lvl="1">
              <a:lnSpc>
                <a:spcPts val="3071"/>
              </a:lnSpc>
              <a:buFont typeface="Arial"/>
              <a:buChar char="•"/>
            </a:pPr>
            <a:r>
              <a:rPr lang="en-US" sz="2559" spc="-1">
                <a:solidFill>
                  <a:srgbClr val="000000"/>
                </a:solidFill>
                <a:latin typeface="Calibri (MS)"/>
                <a:ea typeface="Calibri (MS)"/>
                <a:cs typeface="Calibri (MS)"/>
                <a:sym typeface="Calibri (MS)"/>
              </a:rPr>
              <a:t>The ‘raw score’ that equates to 100 might be different each year.</a:t>
            </a:r>
          </a:p>
          <a:p>
            <a:pPr algn="l" marL="329455" indent="-164727" lvl="1">
              <a:lnSpc>
                <a:spcPts val="3071"/>
              </a:lnSpc>
              <a:buFont typeface="Arial"/>
              <a:buChar char="•"/>
            </a:pPr>
            <a:r>
              <a:rPr lang="en-US" sz="2559" spc="-1">
                <a:solidFill>
                  <a:srgbClr val="000000"/>
                </a:solidFill>
                <a:latin typeface="Calibri (MS)"/>
                <a:ea typeface="Calibri (MS)"/>
                <a:cs typeface="Calibri (MS)"/>
                <a:sym typeface="Calibri (MS)"/>
              </a:rPr>
              <a:t>Pupils who score 100 or more will have met the ‘expected standard’. </a:t>
            </a:r>
            <a:r>
              <a:rPr lang="en-US" b="true" sz="2559" spc="-1">
                <a:solidFill>
                  <a:srgbClr val="000000"/>
                </a:solidFill>
                <a:latin typeface="Calibri (MS) Bold"/>
                <a:ea typeface="Calibri (MS) Bold"/>
                <a:cs typeface="Calibri (MS) Bold"/>
                <a:sym typeface="Calibri (MS) Bold"/>
              </a:rPr>
              <a:t>EXS</a:t>
            </a:r>
          </a:p>
          <a:p>
            <a:pPr algn="l" marL="329455" indent="-164727" lvl="1">
              <a:lnSpc>
                <a:spcPts val="3071"/>
              </a:lnSpc>
              <a:buFont typeface="Arial"/>
              <a:buChar char="•"/>
            </a:pPr>
            <a:r>
              <a:rPr lang="en-US" sz="2559" spc="-1">
                <a:solidFill>
                  <a:srgbClr val="000000"/>
                </a:solidFill>
                <a:latin typeface="Calibri (MS)"/>
                <a:ea typeface="Calibri (MS)"/>
                <a:cs typeface="Calibri (MS)"/>
                <a:sym typeface="Calibri (MS)"/>
              </a:rPr>
              <a:t>Pupils who score below 100 will not have met the ‘expected standard’. </a:t>
            </a:r>
            <a:r>
              <a:rPr lang="en-US" b="true" sz="2559" spc="-1">
                <a:solidFill>
                  <a:srgbClr val="000000"/>
                </a:solidFill>
                <a:latin typeface="Calibri (MS) Bold"/>
                <a:ea typeface="Calibri (MS) Bold"/>
                <a:cs typeface="Calibri (MS) Bold"/>
                <a:sym typeface="Calibri (MS) Bold"/>
              </a:rPr>
              <a:t>NME/HNM</a:t>
            </a:r>
          </a:p>
        </p:txBody>
      </p:sp>
      <p:grpSp>
        <p:nvGrpSpPr>
          <p:cNvPr name="Group 3" id="3"/>
          <p:cNvGrpSpPr/>
          <p:nvPr/>
        </p:nvGrpSpPr>
        <p:grpSpPr>
          <a:xfrm rot="0">
            <a:off x="-4992" y="148992"/>
            <a:ext cx="9746688" cy="1075584"/>
            <a:chOff x="0" y="0"/>
            <a:chExt cx="12995584" cy="1434112"/>
          </a:xfrm>
        </p:grpSpPr>
        <p:sp>
          <p:nvSpPr>
            <p:cNvPr name="Freeform 4" id="4"/>
            <p:cNvSpPr/>
            <p:nvPr/>
          </p:nvSpPr>
          <p:spPr>
            <a:xfrm flipH="false" flipV="false" rot="0">
              <a:off x="0" y="0"/>
              <a:ext cx="12995529" cy="1434084"/>
            </a:xfrm>
            <a:custGeom>
              <a:avLst/>
              <a:gdLst/>
              <a:ahLst/>
              <a:cxnLst/>
              <a:rect r="r" b="b" t="t" l="l"/>
              <a:pathLst>
                <a:path h="1434084" w="12995529">
                  <a:moveTo>
                    <a:pt x="0" y="0"/>
                  </a:moveTo>
                  <a:lnTo>
                    <a:pt x="12995529" y="0"/>
                  </a:lnTo>
                  <a:lnTo>
                    <a:pt x="12995529" y="1434084"/>
                  </a:lnTo>
                  <a:lnTo>
                    <a:pt x="0" y="1434084"/>
                  </a:lnTo>
                  <a:close/>
                </a:path>
              </a:pathLst>
            </a:custGeom>
            <a:solidFill>
              <a:srgbClr val="D3DFE7"/>
            </a:solidFill>
          </p:spPr>
        </p:sp>
        <p:sp>
          <p:nvSpPr>
            <p:cNvPr name="TextBox 5" id="5"/>
            <p:cNvSpPr txBox="true"/>
            <p:nvPr/>
          </p:nvSpPr>
          <p:spPr>
            <a:xfrm>
              <a:off x="0" y="-123825"/>
              <a:ext cx="12995584" cy="1557937"/>
            </a:xfrm>
            <a:prstGeom prst="rect">
              <a:avLst/>
            </a:prstGeom>
          </p:spPr>
          <p:txBody>
            <a:bodyPr anchor="t" rtlCol="false" tIns="50800" lIns="50800" bIns="50800" rIns="50800"/>
            <a:lstStyle/>
            <a:p>
              <a:pPr algn="ctr">
                <a:lnSpc>
                  <a:spcPts val="7680"/>
                </a:lnSpc>
              </a:pPr>
              <a:r>
                <a:rPr lang="en-US" sz="6400" spc="-1">
                  <a:solidFill>
                    <a:srgbClr val="000000"/>
                  </a:solidFill>
                  <a:latin typeface="Calibri (MS)"/>
                  <a:ea typeface="Calibri (MS)"/>
                  <a:cs typeface="Calibri (MS)"/>
                  <a:sym typeface="Calibri (MS)"/>
                </a:rPr>
                <a:t>SCALED SCORES</a:t>
              </a:r>
            </a:p>
          </p:txBody>
        </p:sp>
      </p:grpSp>
      <p:grpSp>
        <p:nvGrpSpPr>
          <p:cNvPr name="Group 6" id="6"/>
          <p:cNvGrpSpPr/>
          <p:nvPr/>
        </p:nvGrpSpPr>
        <p:grpSpPr>
          <a:xfrm rot="0">
            <a:off x="8534208" y="677184"/>
            <a:ext cx="543744" cy="6042240"/>
            <a:chOff x="0" y="0"/>
            <a:chExt cx="724992" cy="8056320"/>
          </a:xfrm>
        </p:grpSpPr>
        <p:sp>
          <p:nvSpPr>
            <p:cNvPr name="Freeform 7" id="7"/>
            <p:cNvSpPr/>
            <p:nvPr/>
          </p:nvSpPr>
          <p:spPr>
            <a:xfrm flipH="false" flipV="false" rot="0">
              <a:off x="18161" y="18161"/>
              <a:ext cx="688594" cy="8019924"/>
            </a:xfrm>
            <a:custGeom>
              <a:avLst/>
              <a:gdLst/>
              <a:ahLst/>
              <a:cxnLst/>
              <a:rect r="r" b="b" t="t" l="l"/>
              <a:pathLst>
                <a:path h="8019924" w="688594">
                  <a:moveTo>
                    <a:pt x="0" y="360680"/>
                  </a:moveTo>
                  <a:lnTo>
                    <a:pt x="344297" y="0"/>
                  </a:lnTo>
                  <a:lnTo>
                    <a:pt x="688594" y="360680"/>
                  </a:lnTo>
                  <a:lnTo>
                    <a:pt x="516509" y="360680"/>
                  </a:lnTo>
                  <a:lnTo>
                    <a:pt x="516509" y="7659243"/>
                  </a:lnTo>
                  <a:lnTo>
                    <a:pt x="688594" y="7659243"/>
                  </a:lnTo>
                  <a:lnTo>
                    <a:pt x="344297" y="8019924"/>
                  </a:lnTo>
                  <a:lnTo>
                    <a:pt x="0" y="7659243"/>
                  </a:lnTo>
                  <a:lnTo>
                    <a:pt x="172212" y="7659243"/>
                  </a:lnTo>
                  <a:lnTo>
                    <a:pt x="172212" y="360680"/>
                  </a:lnTo>
                  <a:close/>
                </a:path>
              </a:pathLst>
            </a:custGeom>
            <a:solidFill>
              <a:srgbClr val="4F81BD"/>
            </a:solidFill>
          </p:spPr>
        </p:sp>
        <p:sp>
          <p:nvSpPr>
            <p:cNvPr name="Freeform 8" id="8"/>
            <p:cNvSpPr/>
            <p:nvPr/>
          </p:nvSpPr>
          <p:spPr>
            <a:xfrm flipH="false" flipV="false" rot="0">
              <a:off x="-76" y="0"/>
              <a:ext cx="725229" cy="8056245"/>
            </a:xfrm>
            <a:custGeom>
              <a:avLst/>
              <a:gdLst/>
              <a:ahLst/>
              <a:cxnLst/>
              <a:rect r="r" b="b" t="t" l="l"/>
              <a:pathLst>
                <a:path h="8056245" w="725229">
                  <a:moveTo>
                    <a:pt x="5156" y="366395"/>
                  </a:moveTo>
                  <a:lnTo>
                    <a:pt x="349453" y="5588"/>
                  </a:lnTo>
                  <a:cubicBezTo>
                    <a:pt x="352882" y="2032"/>
                    <a:pt x="357581" y="0"/>
                    <a:pt x="362661" y="0"/>
                  </a:cubicBezTo>
                  <a:cubicBezTo>
                    <a:pt x="367741" y="0"/>
                    <a:pt x="372440" y="2032"/>
                    <a:pt x="375869" y="5588"/>
                  </a:cubicBezTo>
                  <a:lnTo>
                    <a:pt x="720166" y="366268"/>
                  </a:lnTo>
                  <a:cubicBezTo>
                    <a:pt x="725246" y="371475"/>
                    <a:pt x="726643" y="379222"/>
                    <a:pt x="723722" y="385953"/>
                  </a:cubicBezTo>
                  <a:cubicBezTo>
                    <a:pt x="720801" y="392684"/>
                    <a:pt x="714324" y="397002"/>
                    <a:pt x="706958" y="397002"/>
                  </a:cubicBezTo>
                  <a:lnTo>
                    <a:pt x="534746" y="397002"/>
                  </a:lnTo>
                  <a:lnTo>
                    <a:pt x="534746" y="378841"/>
                  </a:lnTo>
                  <a:lnTo>
                    <a:pt x="552907" y="378841"/>
                  </a:lnTo>
                  <a:lnTo>
                    <a:pt x="552907" y="7677404"/>
                  </a:lnTo>
                  <a:lnTo>
                    <a:pt x="534746" y="7677404"/>
                  </a:lnTo>
                  <a:lnTo>
                    <a:pt x="534746" y="7659243"/>
                  </a:lnTo>
                  <a:lnTo>
                    <a:pt x="706831" y="7659243"/>
                  </a:lnTo>
                  <a:cubicBezTo>
                    <a:pt x="714070" y="7659243"/>
                    <a:pt x="720674" y="7663561"/>
                    <a:pt x="723595" y="7670292"/>
                  </a:cubicBezTo>
                  <a:cubicBezTo>
                    <a:pt x="726516" y="7677023"/>
                    <a:pt x="724992" y="7684770"/>
                    <a:pt x="720039" y="7689977"/>
                  </a:cubicBezTo>
                  <a:lnTo>
                    <a:pt x="375742" y="8050657"/>
                  </a:lnTo>
                  <a:cubicBezTo>
                    <a:pt x="372313" y="8054213"/>
                    <a:pt x="367614" y="8056245"/>
                    <a:pt x="362534" y="8056245"/>
                  </a:cubicBezTo>
                  <a:cubicBezTo>
                    <a:pt x="357454" y="8056245"/>
                    <a:pt x="352755" y="8054213"/>
                    <a:pt x="349326" y="8050657"/>
                  </a:cubicBezTo>
                  <a:lnTo>
                    <a:pt x="5156" y="7689977"/>
                  </a:lnTo>
                  <a:cubicBezTo>
                    <a:pt x="76" y="7684770"/>
                    <a:pt x="-1321" y="7677023"/>
                    <a:pt x="1600" y="7670292"/>
                  </a:cubicBezTo>
                  <a:cubicBezTo>
                    <a:pt x="4521" y="7663561"/>
                    <a:pt x="10998" y="7659243"/>
                    <a:pt x="18364" y="7659243"/>
                  </a:cubicBezTo>
                  <a:lnTo>
                    <a:pt x="190449" y="7659243"/>
                  </a:lnTo>
                  <a:lnTo>
                    <a:pt x="190449" y="7677404"/>
                  </a:lnTo>
                  <a:lnTo>
                    <a:pt x="172288" y="7677404"/>
                  </a:lnTo>
                  <a:lnTo>
                    <a:pt x="172288" y="378841"/>
                  </a:lnTo>
                  <a:lnTo>
                    <a:pt x="190449" y="378841"/>
                  </a:lnTo>
                  <a:lnTo>
                    <a:pt x="190449" y="397002"/>
                  </a:lnTo>
                  <a:lnTo>
                    <a:pt x="18237" y="397002"/>
                  </a:lnTo>
                  <a:cubicBezTo>
                    <a:pt x="10998" y="397002"/>
                    <a:pt x="4394" y="392684"/>
                    <a:pt x="1473" y="385953"/>
                  </a:cubicBezTo>
                  <a:cubicBezTo>
                    <a:pt x="-1448" y="379222"/>
                    <a:pt x="76" y="371602"/>
                    <a:pt x="5156" y="366395"/>
                  </a:cubicBezTo>
                  <a:moveTo>
                    <a:pt x="31445" y="391541"/>
                  </a:moveTo>
                  <a:lnTo>
                    <a:pt x="18237" y="378968"/>
                  </a:lnTo>
                  <a:lnTo>
                    <a:pt x="18237" y="360680"/>
                  </a:lnTo>
                  <a:lnTo>
                    <a:pt x="190449" y="360680"/>
                  </a:lnTo>
                  <a:cubicBezTo>
                    <a:pt x="200482" y="360680"/>
                    <a:pt x="208610" y="368808"/>
                    <a:pt x="208610" y="378841"/>
                  </a:cubicBezTo>
                  <a:lnTo>
                    <a:pt x="208610" y="7677404"/>
                  </a:lnTo>
                  <a:cubicBezTo>
                    <a:pt x="208610" y="7687437"/>
                    <a:pt x="200482" y="7695565"/>
                    <a:pt x="190449" y="7695565"/>
                  </a:cubicBezTo>
                  <a:lnTo>
                    <a:pt x="18237" y="7695565"/>
                  </a:lnTo>
                  <a:lnTo>
                    <a:pt x="18237" y="7677404"/>
                  </a:lnTo>
                  <a:lnTo>
                    <a:pt x="31445" y="7664831"/>
                  </a:lnTo>
                  <a:lnTo>
                    <a:pt x="375742" y="8025511"/>
                  </a:lnTo>
                  <a:lnTo>
                    <a:pt x="362534" y="8038085"/>
                  </a:lnTo>
                  <a:lnTo>
                    <a:pt x="349326" y="8025511"/>
                  </a:lnTo>
                  <a:lnTo>
                    <a:pt x="693623" y="7664831"/>
                  </a:lnTo>
                  <a:lnTo>
                    <a:pt x="706831" y="7677404"/>
                  </a:lnTo>
                  <a:lnTo>
                    <a:pt x="706831" y="7695565"/>
                  </a:lnTo>
                  <a:lnTo>
                    <a:pt x="534746" y="7695565"/>
                  </a:lnTo>
                  <a:cubicBezTo>
                    <a:pt x="524713" y="7695565"/>
                    <a:pt x="516585" y="7687437"/>
                    <a:pt x="516585" y="7677404"/>
                  </a:cubicBezTo>
                  <a:lnTo>
                    <a:pt x="516585" y="378841"/>
                  </a:lnTo>
                  <a:cubicBezTo>
                    <a:pt x="516585" y="368808"/>
                    <a:pt x="524713" y="360680"/>
                    <a:pt x="534746" y="360680"/>
                  </a:cubicBezTo>
                  <a:lnTo>
                    <a:pt x="706831" y="360680"/>
                  </a:lnTo>
                  <a:lnTo>
                    <a:pt x="706831" y="378841"/>
                  </a:lnTo>
                  <a:lnTo>
                    <a:pt x="693623" y="391414"/>
                  </a:lnTo>
                  <a:lnTo>
                    <a:pt x="349453" y="30734"/>
                  </a:lnTo>
                  <a:lnTo>
                    <a:pt x="362661" y="18161"/>
                  </a:lnTo>
                  <a:lnTo>
                    <a:pt x="375869" y="30734"/>
                  </a:lnTo>
                  <a:lnTo>
                    <a:pt x="31445" y="391414"/>
                  </a:lnTo>
                  <a:close/>
                </a:path>
              </a:pathLst>
            </a:custGeom>
            <a:solidFill>
              <a:srgbClr val="385D8A"/>
            </a:solidFill>
          </p:spPr>
        </p:sp>
      </p:grpSp>
      <p:sp>
        <p:nvSpPr>
          <p:cNvPr name="Freeform 9" id="9"/>
          <p:cNvSpPr/>
          <p:nvPr/>
        </p:nvSpPr>
        <p:spPr>
          <a:xfrm flipH="false" flipV="false" rot="0">
            <a:off x="8293332" y="3157104"/>
            <a:ext cx="1000993" cy="1000993"/>
          </a:xfrm>
          <a:custGeom>
            <a:avLst/>
            <a:gdLst/>
            <a:ahLst/>
            <a:cxnLst/>
            <a:rect r="r" b="b" t="t" l="l"/>
            <a:pathLst>
              <a:path h="1000993" w="1000993">
                <a:moveTo>
                  <a:pt x="0" y="0"/>
                </a:moveTo>
                <a:lnTo>
                  <a:pt x="1000993" y="0"/>
                </a:lnTo>
                <a:lnTo>
                  <a:pt x="1000993" y="1000992"/>
                </a:lnTo>
                <a:lnTo>
                  <a:pt x="0" y="100099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transition spd="fast">
    <p:fade/>
  </p:transition>
</p:sld>
</file>

<file path=ppt/slides/slide12.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157440"/>
            <a:ext cx="9746688" cy="1363266"/>
            <a:chOff x="0" y="0"/>
            <a:chExt cx="12995584" cy="1817688"/>
          </a:xfrm>
        </p:grpSpPr>
        <p:sp>
          <p:nvSpPr>
            <p:cNvPr name="Freeform 3" id="3"/>
            <p:cNvSpPr/>
            <p:nvPr/>
          </p:nvSpPr>
          <p:spPr>
            <a:xfrm flipH="false" flipV="false" rot="0">
              <a:off x="0" y="0"/>
              <a:ext cx="12995529" cy="1817652"/>
            </a:xfrm>
            <a:custGeom>
              <a:avLst/>
              <a:gdLst/>
              <a:ahLst/>
              <a:cxnLst/>
              <a:rect r="r" b="b" t="t" l="l"/>
              <a:pathLst>
                <a:path h="1817652" w="12995529">
                  <a:moveTo>
                    <a:pt x="0" y="0"/>
                  </a:moveTo>
                  <a:lnTo>
                    <a:pt x="12995529" y="0"/>
                  </a:lnTo>
                  <a:lnTo>
                    <a:pt x="12995529" y="1817652"/>
                  </a:lnTo>
                  <a:lnTo>
                    <a:pt x="0" y="1817652"/>
                  </a:lnTo>
                  <a:close/>
                </a:path>
              </a:pathLst>
            </a:custGeom>
            <a:solidFill>
              <a:srgbClr val="D3DFE7"/>
            </a:solidFill>
          </p:spPr>
        </p:sp>
        <p:sp>
          <p:nvSpPr>
            <p:cNvPr name="TextBox 4" id="4"/>
            <p:cNvSpPr txBox="true"/>
            <p:nvPr/>
          </p:nvSpPr>
          <p:spPr>
            <a:xfrm>
              <a:off x="0" y="-123825"/>
              <a:ext cx="12995584" cy="1941513"/>
            </a:xfrm>
            <a:prstGeom prst="rect">
              <a:avLst/>
            </a:prstGeom>
          </p:spPr>
          <p:txBody>
            <a:bodyPr anchor="t" rtlCol="false" tIns="50800" lIns="50800" bIns="50800" rIns="50800"/>
            <a:lstStyle/>
            <a:p>
              <a:pPr algn="ctr">
                <a:lnSpc>
                  <a:spcPts val="7680"/>
                </a:lnSpc>
              </a:pPr>
              <a:r>
                <a:rPr lang="en-US" sz="6400" spc="-1">
                  <a:solidFill>
                    <a:srgbClr val="000000"/>
                  </a:solidFill>
                  <a:latin typeface="Calibri (MS)"/>
                  <a:ea typeface="Calibri (MS)"/>
                  <a:cs typeface="Calibri (MS)"/>
                  <a:sym typeface="Calibri (MS)"/>
                </a:rPr>
                <a:t>READING 2026</a:t>
              </a:r>
            </a:p>
          </p:txBody>
        </p:sp>
      </p:grpSp>
      <p:sp>
        <p:nvSpPr>
          <p:cNvPr name="TextBox 5" id="5"/>
          <p:cNvSpPr txBox="true"/>
          <p:nvPr/>
        </p:nvSpPr>
        <p:spPr>
          <a:xfrm rot="0">
            <a:off x="3748440" y="2478912"/>
            <a:ext cx="5672160" cy="4562475"/>
          </a:xfrm>
          <a:prstGeom prst="rect">
            <a:avLst/>
          </a:prstGeom>
        </p:spPr>
        <p:txBody>
          <a:bodyPr anchor="t" rtlCol="false" tIns="0" lIns="0" bIns="0" rIns="0">
            <a:spAutoFit/>
          </a:bodyPr>
          <a:lstStyle/>
          <a:p>
            <a:pPr algn="l" marL="329455" indent="-164727" lvl="1">
              <a:lnSpc>
                <a:spcPts val="3071"/>
              </a:lnSpc>
              <a:buFont typeface="Arial"/>
              <a:buChar char="•"/>
            </a:pPr>
            <a:r>
              <a:rPr lang="en-US" sz="2559" spc="-1">
                <a:solidFill>
                  <a:srgbClr val="000000"/>
                </a:solidFill>
                <a:latin typeface="Calibri (MS)"/>
                <a:ea typeface="Calibri (MS)"/>
                <a:cs typeface="Calibri (MS)"/>
                <a:sym typeface="Calibri (MS)"/>
              </a:rPr>
              <a:t>This test consists of a reading answer booklet and a separate reading booklet. </a:t>
            </a:r>
          </a:p>
          <a:p>
            <a:pPr algn="l" marL="329455" indent="-164727" lvl="1">
              <a:lnSpc>
                <a:spcPts val="3071"/>
              </a:lnSpc>
            </a:pPr>
          </a:p>
          <a:p>
            <a:pPr algn="l" marL="329455" indent="-164727" lvl="1">
              <a:lnSpc>
                <a:spcPts val="3071"/>
              </a:lnSpc>
              <a:buFont typeface="Arial"/>
              <a:buChar char="•"/>
            </a:pPr>
            <a:r>
              <a:rPr lang="en-US" sz="2559" spc="-1">
                <a:solidFill>
                  <a:srgbClr val="000000"/>
                </a:solidFill>
                <a:latin typeface="Calibri (MS)"/>
                <a:ea typeface="Calibri (MS)"/>
                <a:cs typeface="Calibri (MS)"/>
                <a:sym typeface="Calibri (MS)"/>
              </a:rPr>
              <a:t>Pupils will have a total of 1 hour to read the 3 texts in the reading booklet and complete the questions at their own pace. They can approach the test as they choose: e.g. working through one text and answering the questions before moving on to the next.</a:t>
            </a:r>
          </a:p>
          <a:p>
            <a:pPr algn="l" marL="329455" indent="-164727" lvl="1">
              <a:lnSpc>
                <a:spcPts val="3071"/>
              </a:lnSpc>
            </a:pPr>
          </a:p>
          <a:p>
            <a:pPr algn="l" marL="274546" indent="-137273" lvl="1">
              <a:lnSpc>
                <a:spcPts val="2560"/>
              </a:lnSpc>
            </a:pPr>
            <a:r>
              <a:rPr lang="en-US" sz="2133" spc="-1">
                <a:solidFill>
                  <a:srgbClr val="000000"/>
                </a:solidFill>
                <a:latin typeface="Comic Sans"/>
                <a:ea typeface="Comic Sans"/>
                <a:cs typeface="Comic Sans"/>
                <a:sym typeface="Comic Sans"/>
              </a:rPr>
              <a:t> </a:t>
            </a:r>
          </a:p>
        </p:txBody>
      </p:sp>
      <p:grpSp>
        <p:nvGrpSpPr>
          <p:cNvPr name="Group 6" id="6"/>
          <p:cNvGrpSpPr/>
          <p:nvPr/>
        </p:nvGrpSpPr>
        <p:grpSpPr>
          <a:xfrm rot="0">
            <a:off x="326088" y="2447481"/>
            <a:ext cx="2712576" cy="587904"/>
            <a:chOff x="0" y="0"/>
            <a:chExt cx="3616768" cy="783872"/>
          </a:xfrm>
        </p:grpSpPr>
        <p:sp>
          <p:nvSpPr>
            <p:cNvPr name="Freeform 7" id="7"/>
            <p:cNvSpPr/>
            <p:nvPr/>
          </p:nvSpPr>
          <p:spPr>
            <a:xfrm flipH="false" flipV="false" rot="0">
              <a:off x="0" y="0"/>
              <a:ext cx="3616706" cy="783844"/>
            </a:xfrm>
            <a:custGeom>
              <a:avLst/>
              <a:gdLst/>
              <a:ahLst/>
              <a:cxnLst/>
              <a:rect r="r" b="b" t="t" l="l"/>
              <a:pathLst>
                <a:path h="783844" w="3616706">
                  <a:moveTo>
                    <a:pt x="0" y="0"/>
                  </a:moveTo>
                  <a:lnTo>
                    <a:pt x="3616706" y="0"/>
                  </a:lnTo>
                  <a:lnTo>
                    <a:pt x="3616706" y="783844"/>
                  </a:lnTo>
                  <a:lnTo>
                    <a:pt x="0" y="783844"/>
                  </a:lnTo>
                  <a:close/>
                </a:path>
              </a:pathLst>
            </a:custGeom>
            <a:solidFill>
              <a:srgbClr val="C3D69B"/>
            </a:solidFill>
          </p:spPr>
        </p:sp>
        <p:sp>
          <p:nvSpPr>
            <p:cNvPr name="TextBox 8" id="8"/>
            <p:cNvSpPr txBox="true"/>
            <p:nvPr/>
          </p:nvSpPr>
          <p:spPr>
            <a:xfrm>
              <a:off x="0" y="-57150"/>
              <a:ext cx="3616768" cy="841022"/>
            </a:xfrm>
            <a:prstGeom prst="rect">
              <a:avLst/>
            </a:prstGeom>
          </p:spPr>
          <p:txBody>
            <a:bodyPr anchor="t" rtlCol="false" tIns="50800" lIns="50800" bIns="50800" rIns="50800"/>
            <a:lstStyle/>
            <a:p>
              <a:pPr algn="l">
                <a:lnSpc>
                  <a:spcPts val="3840"/>
                </a:lnSpc>
              </a:pPr>
              <a:r>
                <a:rPr lang="en-US" sz="3200" spc="-1">
                  <a:solidFill>
                    <a:srgbClr val="000000"/>
                  </a:solidFill>
                  <a:latin typeface="Calibri (MS)"/>
                  <a:ea typeface="Calibri (MS)"/>
                  <a:cs typeface="Calibri (MS)"/>
                  <a:sym typeface="Calibri (MS)"/>
                </a:rPr>
                <a:t>PAPER 1</a:t>
              </a:r>
            </a:p>
          </p:txBody>
        </p:sp>
      </p:grpSp>
      <p:sp>
        <p:nvSpPr>
          <p:cNvPr name="TextBox 9" id="9"/>
          <p:cNvSpPr txBox="true"/>
          <p:nvPr/>
        </p:nvSpPr>
        <p:spPr>
          <a:xfrm rot="0">
            <a:off x="632664" y="3228864"/>
            <a:ext cx="1391712" cy="346857"/>
          </a:xfrm>
          <a:prstGeom prst="rect">
            <a:avLst/>
          </a:prstGeom>
        </p:spPr>
        <p:txBody>
          <a:bodyPr anchor="t" rtlCol="false" tIns="0" lIns="0" bIns="0" rIns="0">
            <a:spAutoFit/>
          </a:bodyPr>
          <a:lstStyle/>
          <a:p>
            <a:pPr algn="l">
              <a:lnSpc>
                <a:spcPts val="2304"/>
              </a:lnSpc>
            </a:pPr>
            <a:r>
              <a:rPr lang="en-US" sz="1920" spc="-1">
                <a:solidFill>
                  <a:srgbClr val="000000"/>
                </a:solidFill>
                <a:latin typeface="Calibri (MS)"/>
                <a:ea typeface="Calibri (MS)"/>
                <a:cs typeface="Calibri (MS)"/>
                <a:sym typeface="Calibri (MS)"/>
              </a:rPr>
              <a:t>60 minutes</a:t>
            </a:r>
          </a:p>
        </p:txBody>
      </p:sp>
      <p:grpSp>
        <p:nvGrpSpPr>
          <p:cNvPr name="Group 10" id="10"/>
          <p:cNvGrpSpPr/>
          <p:nvPr/>
        </p:nvGrpSpPr>
        <p:grpSpPr>
          <a:xfrm rot="0">
            <a:off x="566472" y="1772025"/>
            <a:ext cx="8778240" cy="587904"/>
            <a:chOff x="0" y="0"/>
            <a:chExt cx="11704320" cy="783872"/>
          </a:xfrm>
        </p:grpSpPr>
        <p:sp>
          <p:nvSpPr>
            <p:cNvPr name="Freeform 11" id="11"/>
            <p:cNvSpPr/>
            <p:nvPr/>
          </p:nvSpPr>
          <p:spPr>
            <a:xfrm flipH="false" flipV="false" rot="0">
              <a:off x="0" y="0"/>
              <a:ext cx="11704320" cy="783844"/>
            </a:xfrm>
            <a:custGeom>
              <a:avLst/>
              <a:gdLst/>
              <a:ahLst/>
              <a:cxnLst/>
              <a:rect r="r" b="b" t="t" l="l"/>
              <a:pathLst>
                <a:path h="783844" w="11704320">
                  <a:moveTo>
                    <a:pt x="0" y="0"/>
                  </a:moveTo>
                  <a:lnTo>
                    <a:pt x="11704320" y="0"/>
                  </a:lnTo>
                  <a:lnTo>
                    <a:pt x="11704320" y="783844"/>
                  </a:lnTo>
                  <a:lnTo>
                    <a:pt x="0" y="783844"/>
                  </a:lnTo>
                  <a:close/>
                </a:path>
              </a:pathLst>
            </a:custGeom>
            <a:solidFill>
              <a:srgbClr val="FFFF99"/>
            </a:solidFill>
          </p:spPr>
        </p:sp>
        <p:sp>
          <p:nvSpPr>
            <p:cNvPr name="TextBox 12" id="12"/>
            <p:cNvSpPr txBox="true"/>
            <p:nvPr/>
          </p:nvSpPr>
          <p:spPr>
            <a:xfrm>
              <a:off x="0" y="-57150"/>
              <a:ext cx="11704320" cy="841022"/>
            </a:xfrm>
            <a:prstGeom prst="rect">
              <a:avLst/>
            </a:prstGeom>
          </p:spPr>
          <p:txBody>
            <a:bodyPr anchor="t" rtlCol="false" tIns="50800" lIns="50800" bIns="50800" rIns="50800"/>
            <a:lstStyle/>
            <a:p>
              <a:pPr algn="ctr">
                <a:lnSpc>
                  <a:spcPts val="3583"/>
                </a:lnSpc>
              </a:pPr>
              <a:r>
                <a:rPr lang="en-US" sz="2986" spc="-1">
                  <a:solidFill>
                    <a:srgbClr val="000000"/>
                  </a:solidFill>
                  <a:latin typeface="Calibri (MS)"/>
                  <a:ea typeface="Calibri (MS)"/>
                  <a:cs typeface="Calibri (MS)"/>
                  <a:sym typeface="Calibri (MS)"/>
                </a:rPr>
                <a:t>ASSESSED BY TEST  </a:t>
              </a:r>
              <a:r>
                <a:rPr lang="en-US" sz="2986" i="true" spc="-1">
                  <a:solidFill>
                    <a:srgbClr val="000000"/>
                  </a:solidFill>
                  <a:latin typeface="Calibri (MS) Italics"/>
                  <a:ea typeface="Calibri (MS) Italics"/>
                  <a:cs typeface="Calibri (MS) Italics"/>
                  <a:sym typeface="Calibri (MS) Italics"/>
                </a:rPr>
                <a:t>(marked externally)</a:t>
              </a:r>
            </a:p>
          </p:txBody>
        </p:sp>
      </p:grpSp>
    </p:spTree>
  </p:cSld>
  <p:clrMapOvr>
    <a:masterClrMapping/>
  </p:clrMapOvr>
  <p:transition spd="fast">
    <p:fade/>
  </p:transition>
</p:sld>
</file>

<file path=ppt/slides/slide13.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
        <p:nvSpPr>
          <p:cNvPr name="TextBox 2" id="2"/>
          <p:cNvSpPr txBox="true"/>
          <p:nvPr/>
        </p:nvSpPr>
        <p:spPr>
          <a:xfrm rot="0">
            <a:off x="398160" y="1396821"/>
            <a:ext cx="8884320" cy="1762125"/>
          </a:xfrm>
          <a:prstGeom prst="rect">
            <a:avLst/>
          </a:prstGeom>
        </p:spPr>
        <p:txBody>
          <a:bodyPr anchor="t" rtlCol="false" tIns="0" lIns="0" bIns="0" rIns="0">
            <a:spAutoFit/>
          </a:bodyPr>
          <a:lstStyle/>
          <a:p>
            <a:pPr algn="l">
              <a:lnSpc>
                <a:spcPts val="2760"/>
              </a:lnSpc>
            </a:pPr>
            <a:r>
              <a:rPr lang="en-US" sz="2300" spc="-1">
                <a:solidFill>
                  <a:srgbClr val="000000"/>
                </a:solidFill>
                <a:latin typeface="Calibri (MS)"/>
                <a:ea typeface="Calibri (MS)"/>
                <a:cs typeface="Calibri (MS)"/>
                <a:sym typeface="Calibri (MS)"/>
              </a:rPr>
              <a:t>The most crucial aspects of reading at the end of Key Stage 2 are:-</a:t>
            </a:r>
          </a:p>
          <a:p>
            <a:pPr algn="l">
              <a:lnSpc>
                <a:spcPts val="2760"/>
              </a:lnSpc>
            </a:pPr>
          </a:p>
          <a:p>
            <a:pPr algn="l" marL="295995" indent="-147997" lvl="1">
              <a:lnSpc>
                <a:spcPts val="2760"/>
              </a:lnSpc>
              <a:buFont typeface="Arial"/>
              <a:buChar char="•"/>
            </a:pPr>
            <a:r>
              <a:rPr lang="en-US" sz="2300" spc="-1">
                <a:solidFill>
                  <a:srgbClr val="000000"/>
                </a:solidFill>
                <a:latin typeface="Calibri (MS)"/>
                <a:ea typeface="Calibri (MS)"/>
                <a:cs typeface="Calibri (MS)"/>
                <a:sym typeface="Calibri (MS)"/>
              </a:rPr>
              <a:t>Accuracy (decoding familiar and unfamiliar words correctly)</a:t>
            </a:r>
          </a:p>
          <a:p>
            <a:pPr algn="l" marL="295995" indent="-147997" lvl="1">
              <a:lnSpc>
                <a:spcPts val="2760"/>
              </a:lnSpc>
              <a:buFont typeface="Arial"/>
              <a:buChar char="•"/>
            </a:pPr>
            <a:r>
              <a:rPr lang="en-US" b="true" sz="2300" spc="-1" u="sng">
                <a:solidFill>
                  <a:srgbClr val="000000"/>
                </a:solidFill>
                <a:latin typeface="Calibri (MS) Bold"/>
                <a:ea typeface="Calibri (MS) Bold"/>
                <a:cs typeface="Calibri (MS) Bold"/>
                <a:sym typeface="Calibri (MS) Bold"/>
              </a:rPr>
              <a:t>Fluency</a:t>
            </a:r>
            <a:r>
              <a:rPr lang="en-US" sz="2300" spc="-1">
                <a:solidFill>
                  <a:srgbClr val="000000"/>
                </a:solidFill>
                <a:latin typeface="Calibri (MS)"/>
                <a:ea typeface="Calibri (MS)"/>
                <a:cs typeface="Calibri (MS)"/>
                <a:sym typeface="Calibri (MS)"/>
              </a:rPr>
              <a:t> (speed and confidence)</a:t>
            </a:r>
          </a:p>
          <a:p>
            <a:pPr algn="l" marL="295995" indent="-147997" lvl="1">
              <a:lnSpc>
                <a:spcPts val="2760"/>
              </a:lnSpc>
              <a:buFont typeface="Arial"/>
              <a:buChar char="•"/>
            </a:pPr>
            <a:r>
              <a:rPr lang="en-US" sz="2300" spc="-1">
                <a:solidFill>
                  <a:srgbClr val="000000"/>
                </a:solidFill>
                <a:latin typeface="Calibri (MS)"/>
                <a:ea typeface="Calibri (MS)"/>
                <a:cs typeface="Calibri (MS)"/>
                <a:sym typeface="Calibri (MS)"/>
              </a:rPr>
              <a:t>Comprehension (drawing meaning from text)</a:t>
            </a:r>
          </a:p>
        </p:txBody>
      </p:sp>
      <p:sp>
        <p:nvSpPr>
          <p:cNvPr name="TextBox 3" id="3"/>
          <p:cNvSpPr txBox="true"/>
          <p:nvPr/>
        </p:nvSpPr>
        <p:spPr>
          <a:xfrm rot="0">
            <a:off x="280464" y="3470429"/>
            <a:ext cx="9192672" cy="3384804"/>
          </a:xfrm>
          <a:prstGeom prst="rect">
            <a:avLst/>
          </a:prstGeom>
        </p:spPr>
        <p:txBody>
          <a:bodyPr anchor="t" rtlCol="false" tIns="0" lIns="0" bIns="0" rIns="0">
            <a:spAutoFit/>
          </a:bodyPr>
          <a:lstStyle/>
          <a:p>
            <a:pPr algn="l" marL="295994" indent="-147997" lvl="1">
              <a:lnSpc>
                <a:spcPts val="2207"/>
              </a:lnSpc>
              <a:buFont typeface="Arial"/>
              <a:buChar char="•"/>
            </a:pPr>
            <a:r>
              <a:rPr lang="en-US" sz="2299" spc="0">
                <a:solidFill>
                  <a:srgbClr val="000000"/>
                </a:solidFill>
                <a:latin typeface="Calibri (MS)"/>
                <a:ea typeface="Calibri (MS)"/>
                <a:cs typeface="Calibri (MS)"/>
                <a:sym typeface="Calibri (MS)"/>
              </a:rPr>
              <a:t>Understanding, describing, or retrieving information, events or ideas from texts and using quotation and reference to text.</a:t>
            </a:r>
          </a:p>
          <a:p>
            <a:pPr algn="l" marL="295994" indent="-147997" lvl="1">
              <a:lnSpc>
                <a:spcPts val="2207"/>
              </a:lnSpc>
            </a:pPr>
          </a:p>
          <a:p>
            <a:pPr algn="l" marL="295994" indent="-147997" lvl="1">
              <a:lnSpc>
                <a:spcPts val="2207"/>
              </a:lnSpc>
              <a:buFont typeface="Arial"/>
              <a:buChar char="•"/>
            </a:pPr>
            <a:r>
              <a:rPr lang="en-US" sz="2299" spc="0">
                <a:solidFill>
                  <a:srgbClr val="000000"/>
                </a:solidFill>
                <a:latin typeface="Calibri (MS)"/>
                <a:ea typeface="Calibri (MS)"/>
                <a:cs typeface="Calibri (MS)"/>
                <a:sym typeface="Calibri (MS)"/>
              </a:rPr>
              <a:t>Deducing, inferring or interpreting information, events or ideas from texts.</a:t>
            </a:r>
          </a:p>
          <a:p>
            <a:pPr algn="l" marL="295994" indent="-147997" lvl="1">
              <a:lnSpc>
                <a:spcPts val="2207"/>
              </a:lnSpc>
            </a:pPr>
          </a:p>
          <a:p>
            <a:pPr algn="l" marL="295897" indent="-147948" lvl="1">
              <a:lnSpc>
                <a:spcPts val="2207"/>
              </a:lnSpc>
              <a:buFont typeface="Arial"/>
              <a:buChar char="•"/>
            </a:pPr>
            <a:r>
              <a:rPr lang="en-US" sz="2299">
                <a:solidFill>
                  <a:srgbClr val="000000"/>
                </a:solidFill>
                <a:latin typeface="Calibri (MS)"/>
                <a:ea typeface="Calibri (MS)"/>
                <a:cs typeface="Calibri (MS)"/>
                <a:sym typeface="Calibri (MS)"/>
              </a:rPr>
              <a:t>Identifying and commenting on the structure and organisation of texts.</a:t>
            </a:r>
          </a:p>
          <a:p>
            <a:pPr algn="l">
              <a:lnSpc>
                <a:spcPts val="2207"/>
              </a:lnSpc>
            </a:pPr>
          </a:p>
          <a:p>
            <a:pPr algn="l" marL="295994" indent="-147997" lvl="1">
              <a:lnSpc>
                <a:spcPts val="2207"/>
              </a:lnSpc>
              <a:buFont typeface="Arial"/>
              <a:buChar char="•"/>
            </a:pPr>
            <a:r>
              <a:rPr lang="en-US" sz="2299" spc="0">
                <a:solidFill>
                  <a:srgbClr val="000000"/>
                </a:solidFill>
                <a:latin typeface="Calibri (MS)"/>
                <a:ea typeface="Calibri (MS)"/>
                <a:cs typeface="Calibri (MS)"/>
                <a:sym typeface="Calibri (MS)"/>
              </a:rPr>
              <a:t>Explaining and commenting on the writers’ use of language.</a:t>
            </a:r>
          </a:p>
          <a:p>
            <a:pPr algn="l" marL="295994" indent="-147997" lvl="1">
              <a:lnSpc>
                <a:spcPts val="2207"/>
              </a:lnSpc>
            </a:pPr>
          </a:p>
          <a:p>
            <a:pPr algn="l" marL="295994" indent="-147997" lvl="1">
              <a:lnSpc>
                <a:spcPts val="2207"/>
              </a:lnSpc>
              <a:buFont typeface="Arial"/>
              <a:buChar char="•"/>
            </a:pPr>
            <a:r>
              <a:rPr lang="en-US" sz="2299" spc="0">
                <a:solidFill>
                  <a:srgbClr val="000000"/>
                </a:solidFill>
                <a:latin typeface="Calibri (MS)"/>
                <a:ea typeface="Calibri (MS)"/>
                <a:cs typeface="Calibri (MS)"/>
                <a:sym typeface="Calibri (MS)"/>
              </a:rPr>
              <a:t>Identifying and commenting on writers’ purposes and viewpoints.</a:t>
            </a:r>
          </a:p>
          <a:p>
            <a:pPr algn="l" marL="295994" indent="-147997" lvl="1">
              <a:lnSpc>
                <a:spcPts val="2207"/>
              </a:lnSpc>
            </a:pPr>
          </a:p>
          <a:p>
            <a:pPr algn="l" marL="295994" indent="-147997" lvl="1">
              <a:lnSpc>
                <a:spcPts val="2207"/>
              </a:lnSpc>
              <a:buFont typeface="Arial"/>
              <a:buChar char="•"/>
            </a:pPr>
            <a:r>
              <a:rPr lang="en-US" sz="2299" spc="0">
                <a:solidFill>
                  <a:srgbClr val="000000"/>
                </a:solidFill>
                <a:latin typeface="Calibri (MS)"/>
                <a:ea typeface="Calibri (MS)"/>
                <a:cs typeface="Calibri (MS)"/>
                <a:sym typeface="Calibri (MS)"/>
              </a:rPr>
              <a:t>The overall effect of the text on the reader. </a:t>
            </a:r>
          </a:p>
        </p:txBody>
      </p:sp>
      <p:grpSp>
        <p:nvGrpSpPr>
          <p:cNvPr name="Group 4" id="4"/>
          <p:cNvGrpSpPr/>
          <p:nvPr/>
        </p:nvGrpSpPr>
        <p:grpSpPr>
          <a:xfrm rot="0">
            <a:off x="-32256" y="325248"/>
            <a:ext cx="9745152" cy="620544"/>
            <a:chOff x="0" y="0"/>
            <a:chExt cx="12993536" cy="827392"/>
          </a:xfrm>
        </p:grpSpPr>
        <p:sp>
          <p:nvSpPr>
            <p:cNvPr name="Freeform 5" id="5"/>
            <p:cNvSpPr/>
            <p:nvPr/>
          </p:nvSpPr>
          <p:spPr>
            <a:xfrm flipH="false" flipV="false" rot="0">
              <a:off x="0" y="0"/>
              <a:ext cx="12993497" cy="827405"/>
            </a:xfrm>
            <a:custGeom>
              <a:avLst/>
              <a:gdLst/>
              <a:ahLst/>
              <a:cxnLst/>
              <a:rect r="r" b="b" t="t" l="l"/>
              <a:pathLst>
                <a:path h="827405" w="12993497">
                  <a:moveTo>
                    <a:pt x="0" y="0"/>
                  </a:moveTo>
                  <a:lnTo>
                    <a:pt x="12993497" y="0"/>
                  </a:lnTo>
                  <a:lnTo>
                    <a:pt x="12993497" y="827405"/>
                  </a:lnTo>
                  <a:lnTo>
                    <a:pt x="0" y="827405"/>
                  </a:lnTo>
                  <a:close/>
                </a:path>
              </a:pathLst>
            </a:custGeom>
            <a:solidFill>
              <a:srgbClr val="D3DFE7"/>
            </a:solidFill>
          </p:spPr>
        </p:sp>
        <p:sp>
          <p:nvSpPr>
            <p:cNvPr name="TextBox 6" id="6"/>
            <p:cNvSpPr txBox="true"/>
            <p:nvPr/>
          </p:nvSpPr>
          <p:spPr>
            <a:xfrm>
              <a:off x="0" y="-66675"/>
              <a:ext cx="12993536" cy="894067"/>
            </a:xfrm>
            <a:prstGeom prst="rect">
              <a:avLst/>
            </a:prstGeom>
          </p:spPr>
          <p:txBody>
            <a:bodyPr anchor="t" rtlCol="false" tIns="50800" lIns="50800" bIns="50800" rIns="50800"/>
            <a:lstStyle/>
            <a:p>
              <a:pPr algn="ctr">
                <a:lnSpc>
                  <a:spcPts val="4095"/>
                </a:lnSpc>
              </a:pPr>
              <a:r>
                <a:rPr lang="en-US" sz="3413" spc="-1">
                  <a:solidFill>
                    <a:srgbClr val="000000"/>
                  </a:solidFill>
                  <a:latin typeface="Calibri (MS)"/>
                  <a:ea typeface="Calibri (MS)"/>
                  <a:cs typeface="Calibri (MS)"/>
                  <a:sym typeface="Calibri (MS)"/>
                </a:rPr>
                <a:t>READING SKILLS ASSESSED</a:t>
              </a:r>
            </a:p>
          </p:txBody>
        </p:sp>
      </p:grpSp>
    </p:spTree>
  </p:cSld>
  <p:clrMapOvr>
    <a:masterClrMapping/>
  </p:clrMapOvr>
  <p:transition spd="fast">
    <p:fade/>
  </p:transition>
</p:sld>
</file>

<file path=ppt/slides/slide14.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6528" y="219433"/>
            <a:ext cx="9747072" cy="1363266"/>
            <a:chOff x="0" y="0"/>
            <a:chExt cx="12996096" cy="1817688"/>
          </a:xfrm>
        </p:grpSpPr>
        <p:sp>
          <p:nvSpPr>
            <p:cNvPr name="Freeform 3" id="3"/>
            <p:cNvSpPr/>
            <p:nvPr/>
          </p:nvSpPr>
          <p:spPr>
            <a:xfrm flipH="false" flipV="false" rot="0">
              <a:off x="0" y="0"/>
              <a:ext cx="12996037" cy="1817652"/>
            </a:xfrm>
            <a:custGeom>
              <a:avLst/>
              <a:gdLst/>
              <a:ahLst/>
              <a:cxnLst/>
              <a:rect r="r" b="b" t="t" l="l"/>
              <a:pathLst>
                <a:path h="1817652" w="12996037">
                  <a:moveTo>
                    <a:pt x="0" y="0"/>
                  </a:moveTo>
                  <a:lnTo>
                    <a:pt x="12996037" y="0"/>
                  </a:lnTo>
                  <a:lnTo>
                    <a:pt x="12996037" y="1817652"/>
                  </a:lnTo>
                  <a:lnTo>
                    <a:pt x="0" y="1817652"/>
                  </a:lnTo>
                  <a:close/>
                </a:path>
              </a:pathLst>
            </a:custGeom>
            <a:solidFill>
              <a:srgbClr val="D3DFE7"/>
            </a:solidFill>
          </p:spPr>
        </p:sp>
        <p:sp>
          <p:nvSpPr>
            <p:cNvPr name="TextBox 4" id="4"/>
            <p:cNvSpPr txBox="true"/>
            <p:nvPr/>
          </p:nvSpPr>
          <p:spPr>
            <a:xfrm>
              <a:off x="0" y="-123825"/>
              <a:ext cx="12996096" cy="1941513"/>
            </a:xfrm>
            <a:prstGeom prst="rect">
              <a:avLst/>
            </a:prstGeom>
          </p:spPr>
          <p:txBody>
            <a:bodyPr anchor="t" rtlCol="false" tIns="50800" lIns="50800" bIns="50800" rIns="50800"/>
            <a:lstStyle/>
            <a:p>
              <a:pPr algn="ctr">
                <a:lnSpc>
                  <a:spcPts val="7680"/>
                </a:lnSpc>
              </a:pPr>
              <a:r>
                <a:rPr lang="en-US" sz="6400" spc="-1">
                  <a:solidFill>
                    <a:srgbClr val="000000"/>
                  </a:solidFill>
                  <a:latin typeface="Calibri (MS)"/>
                  <a:ea typeface="Calibri (MS)"/>
                  <a:cs typeface="Calibri (MS)"/>
                  <a:sym typeface="Calibri (MS)"/>
                </a:rPr>
                <a:t>SPAG 2026</a:t>
              </a:r>
            </a:p>
          </p:txBody>
        </p:sp>
      </p:grpSp>
      <p:grpSp>
        <p:nvGrpSpPr>
          <p:cNvPr name="Group 5" id="5"/>
          <p:cNvGrpSpPr/>
          <p:nvPr/>
        </p:nvGrpSpPr>
        <p:grpSpPr>
          <a:xfrm rot="0">
            <a:off x="518016" y="1684992"/>
            <a:ext cx="8778240" cy="719733"/>
            <a:chOff x="0" y="0"/>
            <a:chExt cx="11704320" cy="959644"/>
          </a:xfrm>
        </p:grpSpPr>
        <p:sp>
          <p:nvSpPr>
            <p:cNvPr name="Freeform 6" id="6"/>
            <p:cNvSpPr/>
            <p:nvPr/>
          </p:nvSpPr>
          <p:spPr>
            <a:xfrm flipH="false" flipV="false" rot="0">
              <a:off x="0" y="0"/>
              <a:ext cx="11704320" cy="959625"/>
            </a:xfrm>
            <a:custGeom>
              <a:avLst/>
              <a:gdLst/>
              <a:ahLst/>
              <a:cxnLst/>
              <a:rect r="r" b="b" t="t" l="l"/>
              <a:pathLst>
                <a:path h="959625" w="11704320">
                  <a:moveTo>
                    <a:pt x="0" y="0"/>
                  </a:moveTo>
                  <a:lnTo>
                    <a:pt x="11704320" y="0"/>
                  </a:lnTo>
                  <a:lnTo>
                    <a:pt x="11704320" y="959625"/>
                  </a:lnTo>
                  <a:lnTo>
                    <a:pt x="0" y="959625"/>
                  </a:lnTo>
                  <a:close/>
                </a:path>
              </a:pathLst>
            </a:custGeom>
            <a:solidFill>
              <a:srgbClr val="FFFF99"/>
            </a:solidFill>
          </p:spPr>
        </p:sp>
        <p:sp>
          <p:nvSpPr>
            <p:cNvPr name="TextBox 7" id="7"/>
            <p:cNvSpPr txBox="true"/>
            <p:nvPr/>
          </p:nvSpPr>
          <p:spPr>
            <a:xfrm>
              <a:off x="0" y="-57150"/>
              <a:ext cx="11704320" cy="1016794"/>
            </a:xfrm>
            <a:prstGeom prst="rect">
              <a:avLst/>
            </a:prstGeom>
          </p:spPr>
          <p:txBody>
            <a:bodyPr anchor="t" rtlCol="false" tIns="50800" lIns="50800" bIns="50800" rIns="50800"/>
            <a:lstStyle/>
            <a:p>
              <a:pPr algn="ctr">
                <a:lnSpc>
                  <a:spcPts val="3840"/>
                </a:lnSpc>
              </a:pPr>
              <a:r>
                <a:rPr lang="en-US" sz="3200" spc="-1">
                  <a:solidFill>
                    <a:srgbClr val="000000"/>
                  </a:solidFill>
                  <a:latin typeface="Calibri (MS)"/>
                  <a:ea typeface="Calibri (MS)"/>
                  <a:cs typeface="Calibri (MS)"/>
                  <a:sym typeface="Calibri (MS)"/>
                </a:rPr>
                <a:t>English - Spelling, Punctuation and Grammar</a:t>
              </a:r>
            </a:p>
          </p:txBody>
        </p:sp>
      </p:grpSp>
      <p:sp>
        <p:nvSpPr>
          <p:cNvPr name="TextBox 8" id="8"/>
          <p:cNvSpPr txBox="true"/>
          <p:nvPr/>
        </p:nvSpPr>
        <p:spPr>
          <a:xfrm rot="0">
            <a:off x="3507216" y="3412935"/>
            <a:ext cx="5753184" cy="695325"/>
          </a:xfrm>
          <a:prstGeom prst="rect">
            <a:avLst/>
          </a:prstGeom>
        </p:spPr>
        <p:txBody>
          <a:bodyPr anchor="t" rtlCol="false" tIns="0" lIns="0" bIns="0" rIns="0">
            <a:spAutoFit/>
          </a:bodyPr>
          <a:lstStyle/>
          <a:p>
            <a:pPr algn="l">
              <a:lnSpc>
                <a:spcPts val="2560"/>
              </a:lnSpc>
            </a:pPr>
            <a:r>
              <a:rPr lang="en-US" sz="2133" spc="-1">
                <a:solidFill>
                  <a:srgbClr val="000000"/>
                </a:solidFill>
                <a:latin typeface="Calibri (MS)"/>
                <a:ea typeface="Calibri (MS)"/>
                <a:cs typeface="Calibri (MS)"/>
                <a:sym typeface="Calibri (MS)"/>
              </a:rPr>
              <a:t>45 minutes to complete the test, answering the questions in the test paper (50 questions). </a:t>
            </a:r>
          </a:p>
        </p:txBody>
      </p:sp>
      <p:grpSp>
        <p:nvGrpSpPr>
          <p:cNvPr name="Group 9" id="9"/>
          <p:cNvGrpSpPr/>
          <p:nvPr/>
        </p:nvGrpSpPr>
        <p:grpSpPr>
          <a:xfrm rot="0">
            <a:off x="531840" y="3413760"/>
            <a:ext cx="2711040" cy="587904"/>
            <a:chOff x="0" y="0"/>
            <a:chExt cx="3614720" cy="783872"/>
          </a:xfrm>
        </p:grpSpPr>
        <p:sp>
          <p:nvSpPr>
            <p:cNvPr name="Freeform 10" id="10"/>
            <p:cNvSpPr/>
            <p:nvPr/>
          </p:nvSpPr>
          <p:spPr>
            <a:xfrm flipH="false" flipV="false" rot="0">
              <a:off x="0" y="0"/>
              <a:ext cx="3614674" cy="783844"/>
            </a:xfrm>
            <a:custGeom>
              <a:avLst/>
              <a:gdLst/>
              <a:ahLst/>
              <a:cxnLst/>
              <a:rect r="r" b="b" t="t" l="l"/>
              <a:pathLst>
                <a:path h="783844" w="3614674">
                  <a:moveTo>
                    <a:pt x="0" y="0"/>
                  </a:moveTo>
                  <a:lnTo>
                    <a:pt x="3614674" y="0"/>
                  </a:lnTo>
                  <a:lnTo>
                    <a:pt x="3614674" y="783844"/>
                  </a:lnTo>
                  <a:lnTo>
                    <a:pt x="0" y="783844"/>
                  </a:lnTo>
                  <a:close/>
                </a:path>
              </a:pathLst>
            </a:custGeom>
            <a:solidFill>
              <a:srgbClr val="C3D69B"/>
            </a:solidFill>
          </p:spPr>
        </p:sp>
        <p:sp>
          <p:nvSpPr>
            <p:cNvPr name="TextBox 11" id="11"/>
            <p:cNvSpPr txBox="true"/>
            <p:nvPr/>
          </p:nvSpPr>
          <p:spPr>
            <a:xfrm>
              <a:off x="0" y="-57150"/>
              <a:ext cx="3614720" cy="841022"/>
            </a:xfrm>
            <a:prstGeom prst="rect">
              <a:avLst/>
            </a:prstGeom>
          </p:spPr>
          <p:txBody>
            <a:bodyPr anchor="t" rtlCol="false" tIns="50800" lIns="50800" bIns="50800" rIns="50800"/>
            <a:lstStyle/>
            <a:p>
              <a:pPr algn="l">
                <a:lnSpc>
                  <a:spcPts val="3840"/>
                </a:lnSpc>
              </a:pPr>
              <a:r>
                <a:rPr lang="en-US" sz="3200" spc="-1">
                  <a:solidFill>
                    <a:srgbClr val="000000"/>
                  </a:solidFill>
                  <a:latin typeface="Calibri (MS)"/>
                  <a:ea typeface="Calibri (MS)"/>
                  <a:cs typeface="Calibri (MS)"/>
                  <a:sym typeface="Calibri (MS)"/>
                </a:rPr>
                <a:t>PAPER 1</a:t>
              </a:r>
            </a:p>
          </p:txBody>
        </p:sp>
      </p:grpSp>
      <p:grpSp>
        <p:nvGrpSpPr>
          <p:cNvPr name="Group 12" id="12"/>
          <p:cNvGrpSpPr/>
          <p:nvPr/>
        </p:nvGrpSpPr>
        <p:grpSpPr>
          <a:xfrm rot="0">
            <a:off x="482688" y="4712448"/>
            <a:ext cx="2711040" cy="847872"/>
            <a:chOff x="0" y="0"/>
            <a:chExt cx="3614720" cy="1130496"/>
          </a:xfrm>
        </p:grpSpPr>
        <p:sp>
          <p:nvSpPr>
            <p:cNvPr name="Freeform 13" id="13"/>
            <p:cNvSpPr/>
            <p:nvPr/>
          </p:nvSpPr>
          <p:spPr>
            <a:xfrm flipH="false" flipV="false" rot="0">
              <a:off x="0" y="0"/>
              <a:ext cx="3614674" cy="1130554"/>
            </a:xfrm>
            <a:custGeom>
              <a:avLst/>
              <a:gdLst/>
              <a:ahLst/>
              <a:cxnLst/>
              <a:rect r="r" b="b" t="t" l="l"/>
              <a:pathLst>
                <a:path h="1130554" w="3614674">
                  <a:moveTo>
                    <a:pt x="0" y="0"/>
                  </a:moveTo>
                  <a:lnTo>
                    <a:pt x="3614674" y="0"/>
                  </a:lnTo>
                  <a:lnTo>
                    <a:pt x="3614674" y="1130554"/>
                  </a:lnTo>
                  <a:lnTo>
                    <a:pt x="0" y="1130554"/>
                  </a:lnTo>
                  <a:close/>
                </a:path>
              </a:pathLst>
            </a:custGeom>
            <a:solidFill>
              <a:srgbClr val="D3DFE7"/>
            </a:solidFill>
          </p:spPr>
        </p:sp>
        <p:sp>
          <p:nvSpPr>
            <p:cNvPr name="TextBox 14" id="14"/>
            <p:cNvSpPr txBox="true"/>
            <p:nvPr/>
          </p:nvSpPr>
          <p:spPr>
            <a:xfrm>
              <a:off x="0" y="-57150"/>
              <a:ext cx="3614720" cy="1187646"/>
            </a:xfrm>
            <a:prstGeom prst="rect">
              <a:avLst/>
            </a:prstGeom>
          </p:spPr>
          <p:txBody>
            <a:bodyPr anchor="t" rtlCol="false" tIns="50800" lIns="50800" bIns="50800" rIns="50800"/>
            <a:lstStyle/>
            <a:p>
              <a:pPr algn="l">
                <a:lnSpc>
                  <a:spcPts val="3840"/>
                </a:lnSpc>
              </a:pPr>
              <a:r>
                <a:rPr lang="en-US" sz="3200" spc="-1">
                  <a:solidFill>
                    <a:srgbClr val="000000"/>
                  </a:solidFill>
                  <a:latin typeface="Calibri (MS)"/>
                  <a:ea typeface="Calibri (MS)"/>
                  <a:cs typeface="Calibri (MS)"/>
                  <a:sym typeface="Calibri (MS)"/>
                </a:rPr>
                <a:t>PAPER 2</a:t>
              </a:r>
            </a:p>
            <a:p>
              <a:pPr algn="l">
                <a:lnSpc>
                  <a:spcPts val="2047"/>
                </a:lnSpc>
              </a:pPr>
              <a:r>
                <a:rPr lang="en-US" sz="1706" spc="-1">
                  <a:solidFill>
                    <a:srgbClr val="000000"/>
                  </a:solidFill>
                  <a:latin typeface="Calibri (MS)"/>
                  <a:ea typeface="Calibri (MS)"/>
                  <a:cs typeface="Calibri (MS)"/>
                  <a:sym typeface="Calibri (MS)"/>
                </a:rPr>
                <a:t>(Spelling)</a:t>
              </a:r>
            </a:p>
          </p:txBody>
        </p:sp>
      </p:grpSp>
      <p:sp>
        <p:nvSpPr>
          <p:cNvPr name="TextBox 15" id="15"/>
          <p:cNvSpPr txBox="true"/>
          <p:nvPr/>
        </p:nvSpPr>
        <p:spPr>
          <a:xfrm rot="0">
            <a:off x="3507216" y="4645575"/>
            <a:ext cx="5987040" cy="2314575"/>
          </a:xfrm>
          <a:prstGeom prst="rect">
            <a:avLst/>
          </a:prstGeom>
        </p:spPr>
        <p:txBody>
          <a:bodyPr anchor="t" rtlCol="false" tIns="0" lIns="0" bIns="0" rIns="0">
            <a:spAutoFit/>
          </a:bodyPr>
          <a:lstStyle/>
          <a:p>
            <a:pPr algn="l">
              <a:lnSpc>
                <a:spcPts val="2560"/>
              </a:lnSpc>
            </a:pPr>
            <a:r>
              <a:rPr lang="en-US" sz="2133" spc="-1">
                <a:solidFill>
                  <a:srgbClr val="000000"/>
                </a:solidFill>
                <a:latin typeface="Calibri (MS)"/>
                <a:ea typeface="Calibri (MS)"/>
                <a:cs typeface="Calibri (MS)"/>
                <a:sym typeface="Calibri (MS)"/>
              </a:rPr>
              <a:t>This component consists of an answer booklet for pupils to complete and a test transcript to be read by the test administrator. </a:t>
            </a:r>
          </a:p>
          <a:p>
            <a:pPr algn="l">
              <a:lnSpc>
                <a:spcPts val="2560"/>
              </a:lnSpc>
            </a:pPr>
          </a:p>
          <a:p>
            <a:pPr algn="l">
              <a:lnSpc>
                <a:spcPts val="2560"/>
              </a:lnSpc>
            </a:pPr>
            <a:r>
              <a:rPr lang="en-US" sz="2133" spc="-1">
                <a:solidFill>
                  <a:srgbClr val="000000"/>
                </a:solidFill>
                <a:latin typeface="Calibri (MS)"/>
                <a:ea typeface="Calibri (MS)"/>
                <a:cs typeface="Calibri (MS)"/>
                <a:sym typeface="Calibri (MS)"/>
              </a:rPr>
              <a:t>Pupils will have approximately 15-20 minutes to complete the test (not strictly timed), by writing the 20 missing words in the answer booklet. </a:t>
            </a:r>
          </a:p>
        </p:txBody>
      </p:sp>
      <p:grpSp>
        <p:nvGrpSpPr>
          <p:cNvPr name="Group 16" id="16"/>
          <p:cNvGrpSpPr/>
          <p:nvPr/>
        </p:nvGrpSpPr>
        <p:grpSpPr>
          <a:xfrm rot="0">
            <a:off x="1028736" y="2631418"/>
            <a:ext cx="7696128" cy="555648"/>
            <a:chOff x="0" y="0"/>
            <a:chExt cx="10261504" cy="740864"/>
          </a:xfrm>
        </p:grpSpPr>
        <p:sp>
          <p:nvSpPr>
            <p:cNvPr name="Freeform 17" id="17"/>
            <p:cNvSpPr/>
            <p:nvPr/>
          </p:nvSpPr>
          <p:spPr>
            <a:xfrm flipH="false" flipV="false" rot="0">
              <a:off x="0" y="0"/>
              <a:ext cx="10261473" cy="740918"/>
            </a:xfrm>
            <a:custGeom>
              <a:avLst/>
              <a:gdLst/>
              <a:ahLst/>
              <a:cxnLst/>
              <a:rect r="r" b="b" t="t" l="l"/>
              <a:pathLst>
                <a:path h="740918" w="10261473">
                  <a:moveTo>
                    <a:pt x="0" y="0"/>
                  </a:moveTo>
                  <a:lnTo>
                    <a:pt x="10261473" y="0"/>
                  </a:lnTo>
                  <a:lnTo>
                    <a:pt x="10261473" y="740918"/>
                  </a:lnTo>
                  <a:lnTo>
                    <a:pt x="0" y="740918"/>
                  </a:lnTo>
                  <a:close/>
                </a:path>
              </a:pathLst>
            </a:custGeom>
            <a:solidFill>
              <a:srgbClr val="FFFF99"/>
            </a:solidFill>
          </p:spPr>
        </p:sp>
        <p:sp>
          <p:nvSpPr>
            <p:cNvPr name="TextBox 18" id="18"/>
            <p:cNvSpPr txBox="true"/>
            <p:nvPr/>
          </p:nvSpPr>
          <p:spPr>
            <a:xfrm>
              <a:off x="0" y="-47625"/>
              <a:ext cx="10261504" cy="788489"/>
            </a:xfrm>
            <a:prstGeom prst="rect">
              <a:avLst/>
            </a:prstGeom>
          </p:spPr>
          <p:txBody>
            <a:bodyPr anchor="t" rtlCol="false" tIns="50800" lIns="50800" bIns="50800" rIns="50800"/>
            <a:lstStyle/>
            <a:p>
              <a:pPr algn="ctr">
                <a:lnSpc>
                  <a:spcPts val="2560"/>
                </a:lnSpc>
              </a:pPr>
              <a:r>
                <a:rPr lang="en-US" sz="2133" spc="-1">
                  <a:solidFill>
                    <a:srgbClr val="000000"/>
                  </a:solidFill>
                  <a:latin typeface="Calibri (MS)"/>
                  <a:ea typeface="Calibri (MS)"/>
                  <a:cs typeface="Calibri (MS)"/>
                  <a:sym typeface="Calibri (MS)"/>
                </a:rPr>
                <a:t>ASSESSED BY TEST </a:t>
              </a:r>
              <a:r>
                <a:rPr lang="en-US" sz="2133" i="true" spc="-1">
                  <a:solidFill>
                    <a:srgbClr val="000000"/>
                  </a:solidFill>
                  <a:latin typeface="Calibri (MS) Italics"/>
                  <a:ea typeface="Calibri (MS) Italics"/>
                  <a:cs typeface="Calibri (MS) Italics"/>
                  <a:sym typeface="Calibri (MS) Italics"/>
                </a:rPr>
                <a:t>(marked externally)</a:t>
              </a:r>
            </a:p>
          </p:txBody>
        </p:sp>
      </p:grpSp>
    </p:spTree>
  </p:cSld>
  <p:clrMapOvr>
    <a:masterClrMapping/>
  </p:clrMapOvr>
  <p:transition spd="fast">
    <p:fade/>
  </p:transition>
</p:sld>
</file>

<file path=ppt/slides/slide1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243840"/>
            <a:ext cx="9753600" cy="1140864"/>
            <a:chOff x="0" y="0"/>
            <a:chExt cx="13004800" cy="1521152"/>
          </a:xfrm>
        </p:grpSpPr>
        <p:sp>
          <p:nvSpPr>
            <p:cNvPr name="Freeform 3" id="3"/>
            <p:cNvSpPr/>
            <p:nvPr/>
          </p:nvSpPr>
          <p:spPr>
            <a:xfrm flipH="false" flipV="false" rot="0">
              <a:off x="0" y="0"/>
              <a:ext cx="13004800" cy="1521206"/>
            </a:xfrm>
            <a:custGeom>
              <a:avLst/>
              <a:gdLst/>
              <a:ahLst/>
              <a:cxnLst/>
              <a:rect r="r" b="b" t="t" l="l"/>
              <a:pathLst>
                <a:path h="1521206" w="13004800">
                  <a:moveTo>
                    <a:pt x="0" y="0"/>
                  </a:moveTo>
                  <a:lnTo>
                    <a:pt x="13004800" y="0"/>
                  </a:lnTo>
                  <a:lnTo>
                    <a:pt x="13004800" y="1521206"/>
                  </a:lnTo>
                  <a:lnTo>
                    <a:pt x="0" y="1521206"/>
                  </a:lnTo>
                  <a:close/>
                </a:path>
              </a:pathLst>
            </a:custGeom>
            <a:solidFill>
              <a:srgbClr val="D3DFE7"/>
            </a:solidFill>
          </p:spPr>
        </p:sp>
        <p:sp>
          <p:nvSpPr>
            <p:cNvPr name="TextBox 4" id="4"/>
            <p:cNvSpPr txBox="true"/>
            <p:nvPr/>
          </p:nvSpPr>
          <p:spPr>
            <a:xfrm>
              <a:off x="0" y="-66675"/>
              <a:ext cx="13004800" cy="1587827"/>
            </a:xfrm>
            <a:prstGeom prst="rect">
              <a:avLst/>
            </a:prstGeom>
          </p:spPr>
          <p:txBody>
            <a:bodyPr anchor="t" rtlCol="false" tIns="50800" lIns="50800" bIns="50800" rIns="50800"/>
            <a:lstStyle/>
            <a:p>
              <a:pPr algn="ctr">
                <a:lnSpc>
                  <a:spcPts val="4095"/>
                </a:lnSpc>
              </a:pPr>
              <a:r>
                <a:rPr lang="en-US" b="true" sz="3413" spc="-1">
                  <a:solidFill>
                    <a:srgbClr val="000000"/>
                  </a:solidFill>
                  <a:latin typeface="Calibri (MS) Bold"/>
                  <a:ea typeface="Calibri (MS) Bold"/>
                  <a:cs typeface="Calibri (MS) Bold"/>
                  <a:sym typeface="Calibri (MS) Bold"/>
                </a:rPr>
                <a:t>English Grammar, Punctuation and Spelling</a:t>
              </a:r>
            </a:p>
          </p:txBody>
        </p:sp>
      </p:grpSp>
      <p:sp>
        <p:nvSpPr>
          <p:cNvPr name="TextBox 5" id="5"/>
          <p:cNvSpPr txBox="true"/>
          <p:nvPr/>
        </p:nvSpPr>
        <p:spPr>
          <a:xfrm rot="0">
            <a:off x="6917520" y="1055943"/>
            <a:ext cx="2507232" cy="346857"/>
          </a:xfrm>
          <a:prstGeom prst="rect">
            <a:avLst/>
          </a:prstGeom>
        </p:spPr>
        <p:txBody>
          <a:bodyPr anchor="t" rtlCol="false" tIns="0" lIns="0" bIns="0" rIns="0">
            <a:spAutoFit/>
          </a:bodyPr>
          <a:lstStyle/>
          <a:p>
            <a:pPr algn="ctr">
              <a:lnSpc>
                <a:spcPts val="2304"/>
              </a:lnSpc>
            </a:pPr>
            <a:r>
              <a:rPr lang="en-US" sz="1920" spc="-1">
                <a:solidFill>
                  <a:srgbClr val="000000"/>
                </a:solidFill>
                <a:latin typeface="Calibri (MS)"/>
                <a:ea typeface="Calibri (MS)"/>
                <a:cs typeface="Calibri (MS)"/>
                <a:sym typeface="Calibri (MS)"/>
              </a:rPr>
              <a:t>Sample questions</a:t>
            </a:r>
          </a:p>
        </p:txBody>
      </p:sp>
      <p:sp>
        <p:nvSpPr>
          <p:cNvPr name="Freeform 6" id="6"/>
          <p:cNvSpPr/>
          <p:nvPr/>
        </p:nvSpPr>
        <p:spPr>
          <a:xfrm flipH="false" flipV="false" rot="0">
            <a:off x="210360" y="1571328"/>
            <a:ext cx="6339840" cy="3356160"/>
          </a:xfrm>
          <a:custGeom>
            <a:avLst/>
            <a:gdLst/>
            <a:ahLst/>
            <a:cxnLst/>
            <a:rect r="r" b="b" t="t" l="l"/>
            <a:pathLst>
              <a:path h="3356160" w="6339840">
                <a:moveTo>
                  <a:pt x="0" y="0"/>
                </a:moveTo>
                <a:lnTo>
                  <a:pt x="6339840" y="0"/>
                </a:lnTo>
                <a:lnTo>
                  <a:pt x="6339840" y="3356160"/>
                </a:lnTo>
                <a:lnTo>
                  <a:pt x="0" y="3356160"/>
                </a:lnTo>
                <a:lnTo>
                  <a:pt x="0" y="0"/>
                </a:lnTo>
                <a:close/>
              </a:path>
            </a:pathLst>
          </a:custGeom>
          <a:blipFill>
            <a:blip r:embed="rId2"/>
            <a:stretch>
              <a:fillRect l="-3" t="0" r="-3" b="0"/>
            </a:stretch>
          </a:blipFill>
        </p:spPr>
      </p:sp>
      <p:sp>
        <p:nvSpPr>
          <p:cNvPr name="Freeform 7" id="7"/>
          <p:cNvSpPr/>
          <p:nvPr/>
        </p:nvSpPr>
        <p:spPr>
          <a:xfrm flipH="false" flipV="false" rot="0">
            <a:off x="487680" y="5120640"/>
            <a:ext cx="7386240" cy="1976064"/>
          </a:xfrm>
          <a:custGeom>
            <a:avLst/>
            <a:gdLst/>
            <a:ahLst/>
            <a:cxnLst/>
            <a:rect r="r" b="b" t="t" l="l"/>
            <a:pathLst>
              <a:path h="1976064" w="7386240">
                <a:moveTo>
                  <a:pt x="0" y="0"/>
                </a:moveTo>
                <a:lnTo>
                  <a:pt x="7386240" y="0"/>
                </a:lnTo>
                <a:lnTo>
                  <a:pt x="7386240" y="1976064"/>
                </a:lnTo>
                <a:lnTo>
                  <a:pt x="0" y="1976064"/>
                </a:lnTo>
                <a:lnTo>
                  <a:pt x="0" y="0"/>
                </a:lnTo>
                <a:close/>
              </a:path>
            </a:pathLst>
          </a:custGeom>
          <a:blipFill>
            <a:blip r:embed="rId3"/>
            <a:stretch>
              <a:fillRect l="-11" t="0" r="-11" b="0"/>
            </a:stretch>
          </a:blipFill>
        </p:spPr>
      </p:sp>
      <p:sp>
        <p:nvSpPr>
          <p:cNvPr name="Freeform 8" id="8"/>
          <p:cNvSpPr/>
          <p:nvPr/>
        </p:nvSpPr>
        <p:spPr>
          <a:xfrm flipH="false" flipV="false" rot="0">
            <a:off x="4316016" y="2672159"/>
            <a:ext cx="5108736" cy="2582400"/>
          </a:xfrm>
          <a:custGeom>
            <a:avLst/>
            <a:gdLst/>
            <a:ahLst/>
            <a:cxnLst/>
            <a:rect r="r" b="b" t="t" l="l"/>
            <a:pathLst>
              <a:path h="2582400" w="5108736">
                <a:moveTo>
                  <a:pt x="0" y="0"/>
                </a:moveTo>
                <a:lnTo>
                  <a:pt x="5108736" y="0"/>
                </a:lnTo>
                <a:lnTo>
                  <a:pt x="5108736" y="2582400"/>
                </a:lnTo>
                <a:lnTo>
                  <a:pt x="0" y="2582400"/>
                </a:lnTo>
                <a:lnTo>
                  <a:pt x="0" y="0"/>
                </a:lnTo>
                <a:close/>
              </a:path>
            </a:pathLst>
          </a:custGeom>
          <a:blipFill>
            <a:blip r:embed="rId4"/>
            <a:stretch>
              <a:fillRect l="-17" t="0" r="-17" b="0"/>
            </a:stretch>
          </a:blipFill>
        </p:spPr>
      </p:sp>
    </p:spTree>
  </p:cSld>
  <p:clrMapOvr>
    <a:masterClrMapping/>
  </p:clrMapOvr>
  <p:transition spd="fast">
    <p:fade/>
  </p:transition>
</p:sld>
</file>

<file path=ppt/slides/slide16.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11904" y="162432"/>
            <a:ext cx="9746688" cy="1363266"/>
            <a:chOff x="0" y="0"/>
            <a:chExt cx="12995584" cy="1817688"/>
          </a:xfrm>
        </p:grpSpPr>
        <p:sp>
          <p:nvSpPr>
            <p:cNvPr name="Freeform 3" id="3"/>
            <p:cNvSpPr/>
            <p:nvPr/>
          </p:nvSpPr>
          <p:spPr>
            <a:xfrm flipH="false" flipV="false" rot="0">
              <a:off x="0" y="0"/>
              <a:ext cx="12995529" cy="1817652"/>
            </a:xfrm>
            <a:custGeom>
              <a:avLst/>
              <a:gdLst/>
              <a:ahLst/>
              <a:cxnLst/>
              <a:rect r="r" b="b" t="t" l="l"/>
              <a:pathLst>
                <a:path h="1817652" w="12995529">
                  <a:moveTo>
                    <a:pt x="0" y="0"/>
                  </a:moveTo>
                  <a:lnTo>
                    <a:pt x="12995529" y="0"/>
                  </a:lnTo>
                  <a:lnTo>
                    <a:pt x="12995529" y="1817652"/>
                  </a:lnTo>
                  <a:lnTo>
                    <a:pt x="0" y="1817652"/>
                  </a:lnTo>
                  <a:close/>
                </a:path>
              </a:pathLst>
            </a:custGeom>
            <a:solidFill>
              <a:srgbClr val="D3DFE7"/>
            </a:solidFill>
          </p:spPr>
        </p:sp>
        <p:sp>
          <p:nvSpPr>
            <p:cNvPr name="TextBox 4" id="4"/>
            <p:cNvSpPr txBox="true"/>
            <p:nvPr/>
          </p:nvSpPr>
          <p:spPr>
            <a:xfrm>
              <a:off x="0" y="-123825"/>
              <a:ext cx="12995584" cy="1941513"/>
            </a:xfrm>
            <a:prstGeom prst="rect">
              <a:avLst/>
            </a:prstGeom>
          </p:spPr>
          <p:txBody>
            <a:bodyPr anchor="t" rtlCol="false" tIns="50800" lIns="50800" bIns="50800" rIns="50800"/>
            <a:lstStyle/>
            <a:p>
              <a:pPr algn="ctr">
                <a:lnSpc>
                  <a:spcPts val="7680"/>
                </a:lnSpc>
              </a:pPr>
              <a:r>
                <a:rPr lang="en-US" sz="6400" spc="-1">
                  <a:solidFill>
                    <a:srgbClr val="000000"/>
                  </a:solidFill>
                  <a:latin typeface="Calibri (MS)"/>
                  <a:ea typeface="Calibri (MS)"/>
                  <a:cs typeface="Calibri (MS)"/>
                  <a:sym typeface="Calibri (MS)"/>
                </a:rPr>
                <a:t>MATHS 2026</a:t>
              </a:r>
            </a:p>
          </p:txBody>
        </p:sp>
      </p:grpSp>
      <p:grpSp>
        <p:nvGrpSpPr>
          <p:cNvPr name="Group 5" id="5"/>
          <p:cNvGrpSpPr/>
          <p:nvPr/>
        </p:nvGrpSpPr>
        <p:grpSpPr>
          <a:xfrm rot="0">
            <a:off x="496128" y="1752576"/>
            <a:ext cx="8778240" cy="587904"/>
            <a:chOff x="0" y="0"/>
            <a:chExt cx="11704320" cy="783872"/>
          </a:xfrm>
        </p:grpSpPr>
        <p:sp>
          <p:nvSpPr>
            <p:cNvPr name="Freeform 6" id="6"/>
            <p:cNvSpPr/>
            <p:nvPr/>
          </p:nvSpPr>
          <p:spPr>
            <a:xfrm flipH="false" flipV="false" rot="0">
              <a:off x="0" y="0"/>
              <a:ext cx="11704320" cy="783844"/>
            </a:xfrm>
            <a:custGeom>
              <a:avLst/>
              <a:gdLst/>
              <a:ahLst/>
              <a:cxnLst/>
              <a:rect r="r" b="b" t="t" l="l"/>
              <a:pathLst>
                <a:path h="783844" w="11704320">
                  <a:moveTo>
                    <a:pt x="0" y="0"/>
                  </a:moveTo>
                  <a:lnTo>
                    <a:pt x="11704320" y="0"/>
                  </a:lnTo>
                  <a:lnTo>
                    <a:pt x="11704320" y="783844"/>
                  </a:lnTo>
                  <a:lnTo>
                    <a:pt x="0" y="783844"/>
                  </a:lnTo>
                  <a:close/>
                </a:path>
              </a:pathLst>
            </a:custGeom>
            <a:solidFill>
              <a:srgbClr val="FFFF99"/>
            </a:solidFill>
          </p:spPr>
        </p:sp>
        <p:sp>
          <p:nvSpPr>
            <p:cNvPr name="TextBox 7" id="7"/>
            <p:cNvSpPr txBox="true"/>
            <p:nvPr/>
          </p:nvSpPr>
          <p:spPr>
            <a:xfrm>
              <a:off x="0" y="-57150"/>
              <a:ext cx="11704320" cy="841022"/>
            </a:xfrm>
            <a:prstGeom prst="rect">
              <a:avLst/>
            </a:prstGeom>
          </p:spPr>
          <p:txBody>
            <a:bodyPr anchor="t" rtlCol="false" tIns="50800" lIns="50800" bIns="50800" rIns="50800"/>
            <a:lstStyle/>
            <a:p>
              <a:pPr algn="ctr">
                <a:lnSpc>
                  <a:spcPts val="3583"/>
                </a:lnSpc>
              </a:pPr>
              <a:r>
                <a:rPr lang="en-US" sz="2986" spc="-1">
                  <a:solidFill>
                    <a:srgbClr val="000000"/>
                  </a:solidFill>
                  <a:latin typeface="Calibri (MS)"/>
                  <a:ea typeface="Calibri (MS)"/>
                  <a:cs typeface="Calibri (MS)"/>
                  <a:sym typeface="Calibri (MS)"/>
                </a:rPr>
                <a:t>ASSESSED BY TEST  </a:t>
              </a:r>
              <a:r>
                <a:rPr lang="en-US" sz="2986" i="true" spc="-1">
                  <a:solidFill>
                    <a:srgbClr val="000000"/>
                  </a:solidFill>
                  <a:latin typeface="Calibri (MS) Italics"/>
                  <a:ea typeface="Calibri (MS) Italics"/>
                  <a:cs typeface="Calibri (MS) Italics"/>
                  <a:sym typeface="Calibri (MS) Italics"/>
                </a:rPr>
                <a:t>(marked externally)</a:t>
              </a:r>
            </a:p>
          </p:txBody>
        </p:sp>
      </p:grpSp>
      <p:sp>
        <p:nvSpPr>
          <p:cNvPr name="TextBox 8" id="8"/>
          <p:cNvSpPr txBox="true"/>
          <p:nvPr/>
        </p:nvSpPr>
        <p:spPr>
          <a:xfrm rot="0">
            <a:off x="3461136" y="2666415"/>
            <a:ext cx="5753568" cy="444393"/>
          </a:xfrm>
          <a:prstGeom prst="rect">
            <a:avLst/>
          </a:prstGeom>
        </p:spPr>
        <p:txBody>
          <a:bodyPr anchor="t" rtlCol="false" tIns="0" lIns="0" bIns="0" rIns="0">
            <a:spAutoFit/>
          </a:bodyPr>
          <a:lstStyle/>
          <a:p>
            <a:pPr algn="l">
              <a:lnSpc>
                <a:spcPts val="3071"/>
              </a:lnSpc>
            </a:pPr>
            <a:r>
              <a:rPr lang="en-US" sz="2559" spc="-1">
                <a:solidFill>
                  <a:srgbClr val="000000"/>
                </a:solidFill>
                <a:latin typeface="Calibri (MS)"/>
                <a:ea typeface="Calibri (MS)"/>
                <a:cs typeface="Calibri (MS)"/>
                <a:sym typeface="Calibri (MS)"/>
              </a:rPr>
              <a:t>Arithmetic - </a:t>
            </a:r>
            <a:r>
              <a:rPr lang="en-US" b="true" sz="2559" spc="-1">
                <a:solidFill>
                  <a:srgbClr val="000000"/>
                </a:solidFill>
                <a:latin typeface="Calibri (MS) Bold"/>
                <a:ea typeface="Calibri (MS) Bold"/>
                <a:cs typeface="Calibri (MS) Bold"/>
                <a:sym typeface="Calibri (MS) Bold"/>
              </a:rPr>
              <a:t>30 minutes.</a:t>
            </a:r>
          </a:p>
        </p:txBody>
      </p:sp>
      <p:grpSp>
        <p:nvGrpSpPr>
          <p:cNvPr name="Group 9" id="9"/>
          <p:cNvGrpSpPr/>
          <p:nvPr/>
        </p:nvGrpSpPr>
        <p:grpSpPr>
          <a:xfrm rot="0">
            <a:off x="474240" y="2577408"/>
            <a:ext cx="2711040" cy="587904"/>
            <a:chOff x="0" y="0"/>
            <a:chExt cx="3614720" cy="783872"/>
          </a:xfrm>
        </p:grpSpPr>
        <p:sp>
          <p:nvSpPr>
            <p:cNvPr name="Freeform 10" id="10"/>
            <p:cNvSpPr/>
            <p:nvPr/>
          </p:nvSpPr>
          <p:spPr>
            <a:xfrm flipH="false" flipV="false" rot="0">
              <a:off x="0" y="0"/>
              <a:ext cx="3614674" cy="783844"/>
            </a:xfrm>
            <a:custGeom>
              <a:avLst/>
              <a:gdLst/>
              <a:ahLst/>
              <a:cxnLst/>
              <a:rect r="r" b="b" t="t" l="l"/>
              <a:pathLst>
                <a:path h="783844" w="3614674">
                  <a:moveTo>
                    <a:pt x="0" y="0"/>
                  </a:moveTo>
                  <a:lnTo>
                    <a:pt x="3614674" y="0"/>
                  </a:lnTo>
                  <a:lnTo>
                    <a:pt x="3614674" y="783844"/>
                  </a:lnTo>
                  <a:lnTo>
                    <a:pt x="0" y="783844"/>
                  </a:lnTo>
                  <a:close/>
                </a:path>
              </a:pathLst>
            </a:custGeom>
            <a:solidFill>
              <a:srgbClr val="C3D69B"/>
            </a:solidFill>
          </p:spPr>
        </p:sp>
        <p:sp>
          <p:nvSpPr>
            <p:cNvPr name="TextBox 11" id="11"/>
            <p:cNvSpPr txBox="true"/>
            <p:nvPr/>
          </p:nvSpPr>
          <p:spPr>
            <a:xfrm>
              <a:off x="0" y="-57150"/>
              <a:ext cx="3614720" cy="841022"/>
            </a:xfrm>
            <a:prstGeom prst="rect">
              <a:avLst/>
            </a:prstGeom>
          </p:spPr>
          <p:txBody>
            <a:bodyPr anchor="t" rtlCol="false" tIns="50800" lIns="50800" bIns="50800" rIns="50800"/>
            <a:lstStyle/>
            <a:p>
              <a:pPr algn="l">
                <a:lnSpc>
                  <a:spcPts val="3840"/>
                </a:lnSpc>
              </a:pPr>
              <a:r>
                <a:rPr lang="en-US" sz="3200" spc="-1">
                  <a:solidFill>
                    <a:srgbClr val="000000"/>
                  </a:solidFill>
                  <a:latin typeface="Calibri (MS)"/>
                  <a:ea typeface="Calibri (MS)"/>
                  <a:cs typeface="Calibri (MS)"/>
                  <a:sym typeface="Calibri (MS)"/>
                </a:rPr>
                <a:t>PAPER 1</a:t>
              </a:r>
            </a:p>
          </p:txBody>
        </p:sp>
      </p:grpSp>
      <p:grpSp>
        <p:nvGrpSpPr>
          <p:cNvPr name="Group 12" id="12"/>
          <p:cNvGrpSpPr/>
          <p:nvPr/>
        </p:nvGrpSpPr>
        <p:grpSpPr>
          <a:xfrm rot="0">
            <a:off x="503040" y="3447552"/>
            <a:ext cx="2712576" cy="587904"/>
            <a:chOff x="0" y="0"/>
            <a:chExt cx="3616768" cy="783872"/>
          </a:xfrm>
        </p:grpSpPr>
        <p:sp>
          <p:nvSpPr>
            <p:cNvPr name="Freeform 13" id="13"/>
            <p:cNvSpPr/>
            <p:nvPr/>
          </p:nvSpPr>
          <p:spPr>
            <a:xfrm flipH="false" flipV="false" rot="0">
              <a:off x="0" y="0"/>
              <a:ext cx="3616706" cy="783844"/>
            </a:xfrm>
            <a:custGeom>
              <a:avLst/>
              <a:gdLst/>
              <a:ahLst/>
              <a:cxnLst/>
              <a:rect r="r" b="b" t="t" l="l"/>
              <a:pathLst>
                <a:path h="783844" w="3616706">
                  <a:moveTo>
                    <a:pt x="0" y="0"/>
                  </a:moveTo>
                  <a:lnTo>
                    <a:pt x="3616706" y="0"/>
                  </a:lnTo>
                  <a:lnTo>
                    <a:pt x="3616706" y="783844"/>
                  </a:lnTo>
                  <a:lnTo>
                    <a:pt x="0" y="783844"/>
                  </a:lnTo>
                  <a:close/>
                </a:path>
              </a:pathLst>
            </a:custGeom>
            <a:solidFill>
              <a:srgbClr val="D3DFE7"/>
            </a:solidFill>
          </p:spPr>
        </p:sp>
        <p:sp>
          <p:nvSpPr>
            <p:cNvPr name="TextBox 14" id="14"/>
            <p:cNvSpPr txBox="true"/>
            <p:nvPr/>
          </p:nvSpPr>
          <p:spPr>
            <a:xfrm>
              <a:off x="0" y="-57150"/>
              <a:ext cx="3616768" cy="841022"/>
            </a:xfrm>
            <a:prstGeom prst="rect">
              <a:avLst/>
            </a:prstGeom>
          </p:spPr>
          <p:txBody>
            <a:bodyPr anchor="t" rtlCol="false" tIns="50800" lIns="50800" bIns="50800" rIns="50800"/>
            <a:lstStyle/>
            <a:p>
              <a:pPr algn="l">
                <a:lnSpc>
                  <a:spcPts val="3840"/>
                </a:lnSpc>
              </a:pPr>
              <a:r>
                <a:rPr lang="en-US" sz="3200" spc="-1">
                  <a:solidFill>
                    <a:srgbClr val="000000"/>
                  </a:solidFill>
                  <a:latin typeface="Calibri (MS)"/>
                  <a:ea typeface="Calibri (MS)"/>
                  <a:cs typeface="Calibri (MS)"/>
                  <a:sym typeface="Calibri (MS)"/>
                </a:rPr>
                <a:t>PAPER 2</a:t>
              </a:r>
            </a:p>
          </p:txBody>
        </p:sp>
      </p:grpSp>
      <p:sp>
        <p:nvSpPr>
          <p:cNvPr name="TextBox 15" id="15"/>
          <p:cNvSpPr txBox="true"/>
          <p:nvPr/>
        </p:nvSpPr>
        <p:spPr>
          <a:xfrm rot="0">
            <a:off x="3461520" y="3495495"/>
            <a:ext cx="5753184" cy="444393"/>
          </a:xfrm>
          <a:prstGeom prst="rect">
            <a:avLst/>
          </a:prstGeom>
        </p:spPr>
        <p:txBody>
          <a:bodyPr anchor="t" rtlCol="false" tIns="0" lIns="0" bIns="0" rIns="0">
            <a:spAutoFit/>
          </a:bodyPr>
          <a:lstStyle/>
          <a:p>
            <a:pPr algn="l">
              <a:lnSpc>
                <a:spcPts val="3071"/>
              </a:lnSpc>
            </a:pPr>
            <a:r>
              <a:rPr lang="en-US" sz="2559" spc="-1">
                <a:solidFill>
                  <a:srgbClr val="000000"/>
                </a:solidFill>
                <a:latin typeface="Calibri (MS)"/>
                <a:ea typeface="Calibri (MS)"/>
                <a:cs typeface="Calibri (MS)"/>
                <a:sym typeface="Calibri (MS)"/>
              </a:rPr>
              <a:t>Reasoning - </a:t>
            </a:r>
            <a:r>
              <a:rPr lang="en-US" b="true" sz="2559" spc="-1">
                <a:solidFill>
                  <a:srgbClr val="000000"/>
                </a:solidFill>
                <a:latin typeface="Calibri (MS) Bold"/>
                <a:ea typeface="Calibri (MS) Bold"/>
                <a:cs typeface="Calibri (MS) Bold"/>
                <a:sym typeface="Calibri (MS) Bold"/>
              </a:rPr>
              <a:t>40 minutes.</a:t>
            </a:r>
          </a:p>
        </p:txBody>
      </p:sp>
      <p:grpSp>
        <p:nvGrpSpPr>
          <p:cNvPr name="Group 16" id="16"/>
          <p:cNvGrpSpPr/>
          <p:nvPr/>
        </p:nvGrpSpPr>
        <p:grpSpPr>
          <a:xfrm rot="0">
            <a:off x="503040" y="4341888"/>
            <a:ext cx="2711040" cy="587904"/>
            <a:chOff x="0" y="0"/>
            <a:chExt cx="3614720" cy="783872"/>
          </a:xfrm>
        </p:grpSpPr>
        <p:sp>
          <p:nvSpPr>
            <p:cNvPr name="Freeform 17" id="17"/>
            <p:cNvSpPr/>
            <p:nvPr/>
          </p:nvSpPr>
          <p:spPr>
            <a:xfrm flipH="false" flipV="false" rot="0">
              <a:off x="0" y="0"/>
              <a:ext cx="3614674" cy="783844"/>
            </a:xfrm>
            <a:custGeom>
              <a:avLst/>
              <a:gdLst/>
              <a:ahLst/>
              <a:cxnLst/>
              <a:rect r="r" b="b" t="t" l="l"/>
              <a:pathLst>
                <a:path h="783844" w="3614674">
                  <a:moveTo>
                    <a:pt x="0" y="0"/>
                  </a:moveTo>
                  <a:lnTo>
                    <a:pt x="3614674" y="0"/>
                  </a:lnTo>
                  <a:lnTo>
                    <a:pt x="3614674" y="783844"/>
                  </a:lnTo>
                  <a:lnTo>
                    <a:pt x="0" y="783844"/>
                  </a:lnTo>
                  <a:close/>
                </a:path>
              </a:pathLst>
            </a:custGeom>
            <a:solidFill>
              <a:srgbClr val="CCC1DA"/>
            </a:solidFill>
          </p:spPr>
        </p:sp>
        <p:sp>
          <p:nvSpPr>
            <p:cNvPr name="TextBox 18" id="18"/>
            <p:cNvSpPr txBox="true"/>
            <p:nvPr/>
          </p:nvSpPr>
          <p:spPr>
            <a:xfrm>
              <a:off x="0" y="-57150"/>
              <a:ext cx="3614720" cy="841022"/>
            </a:xfrm>
            <a:prstGeom prst="rect">
              <a:avLst/>
            </a:prstGeom>
          </p:spPr>
          <p:txBody>
            <a:bodyPr anchor="t" rtlCol="false" tIns="50800" lIns="50800" bIns="50800" rIns="50800"/>
            <a:lstStyle/>
            <a:p>
              <a:pPr algn="l">
                <a:lnSpc>
                  <a:spcPts val="3840"/>
                </a:lnSpc>
              </a:pPr>
              <a:r>
                <a:rPr lang="en-US" sz="3200" spc="-1">
                  <a:solidFill>
                    <a:srgbClr val="000000"/>
                  </a:solidFill>
                  <a:latin typeface="Calibri (MS)"/>
                  <a:ea typeface="Calibri (MS)"/>
                  <a:cs typeface="Calibri (MS)"/>
                  <a:sym typeface="Calibri (MS)"/>
                </a:rPr>
                <a:t>PAPER 3</a:t>
              </a:r>
            </a:p>
          </p:txBody>
        </p:sp>
      </p:grpSp>
      <p:sp>
        <p:nvSpPr>
          <p:cNvPr name="TextBox 19" id="19"/>
          <p:cNvSpPr txBox="true"/>
          <p:nvPr/>
        </p:nvSpPr>
        <p:spPr>
          <a:xfrm rot="0">
            <a:off x="564240" y="5521713"/>
            <a:ext cx="8936928" cy="1693695"/>
          </a:xfrm>
          <a:prstGeom prst="rect">
            <a:avLst/>
          </a:prstGeom>
        </p:spPr>
        <p:txBody>
          <a:bodyPr anchor="t" rtlCol="false" tIns="0" lIns="0" bIns="0" rIns="0">
            <a:spAutoFit/>
          </a:bodyPr>
          <a:lstStyle/>
          <a:p>
            <a:pPr algn="ctr">
              <a:lnSpc>
                <a:spcPts val="2304"/>
              </a:lnSpc>
            </a:pPr>
            <a:r>
              <a:rPr lang="en-US" sz="2133" i="true" spc="-1">
                <a:solidFill>
                  <a:srgbClr val="000000"/>
                </a:solidFill>
                <a:latin typeface="Calibri (MS) Italics"/>
                <a:ea typeface="Calibri (MS) Italics"/>
                <a:cs typeface="Calibri (MS) Italics"/>
                <a:sym typeface="Calibri (MS) Italics"/>
              </a:rPr>
              <a:t>The tests have questions of 1 and 2 marks and children are given marks for working out if they finish the task, but get the answer incorrect.</a:t>
            </a:r>
          </a:p>
          <a:p>
            <a:pPr algn="ctr">
              <a:lnSpc>
                <a:spcPts val="2560"/>
              </a:lnSpc>
            </a:pPr>
          </a:p>
          <a:p>
            <a:pPr algn="ctr">
              <a:lnSpc>
                <a:spcPts val="3583"/>
              </a:lnSpc>
            </a:pPr>
            <a:r>
              <a:rPr lang="en-US" b="true" sz="2986" spc="-1">
                <a:solidFill>
                  <a:srgbClr val="000000"/>
                </a:solidFill>
                <a:latin typeface="Calibri (MS) Bold"/>
                <a:ea typeface="Calibri (MS) Bold"/>
                <a:cs typeface="Calibri (MS) Bold"/>
                <a:sym typeface="Calibri (MS) Bold"/>
              </a:rPr>
              <a:t>NO CALCULATORS </a:t>
            </a:r>
            <a:r>
              <a:rPr lang="en-US" sz="2986" spc="-1">
                <a:solidFill>
                  <a:srgbClr val="000000"/>
                </a:solidFill>
                <a:latin typeface="Calibri (MS)"/>
                <a:ea typeface="Calibri (MS)"/>
                <a:cs typeface="Calibri (MS)"/>
                <a:sym typeface="Calibri (MS)"/>
              </a:rPr>
              <a:t>are allowed.</a:t>
            </a:r>
          </a:p>
        </p:txBody>
      </p:sp>
      <p:sp>
        <p:nvSpPr>
          <p:cNvPr name="TextBox 20" id="20"/>
          <p:cNvSpPr txBox="true"/>
          <p:nvPr/>
        </p:nvSpPr>
        <p:spPr>
          <a:xfrm rot="0">
            <a:off x="3466512" y="4435527"/>
            <a:ext cx="5753568" cy="444393"/>
          </a:xfrm>
          <a:prstGeom prst="rect">
            <a:avLst/>
          </a:prstGeom>
        </p:spPr>
        <p:txBody>
          <a:bodyPr anchor="t" rtlCol="false" tIns="0" lIns="0" bIns="0" rIns="0">
            <a:spAutoFit/>
          </a:bodyPr>
          <a:lstStyle/>
          <a:p>
            <a:pPr algn="l">
              <a:lnSpc>
                <a:spcPts val="3071"/>
              </a:lnSpc>
            </a:pPr>
            <a:r>
              <a:rPr lang="en-US" sz="2559" spc="-1">
                <a:solidFill>
                  <a:srgbClr val="000000"/>
                </a:solidFill>
                <a:latin typeface="Calibri (MS)"/>
                <a:ea typeface="Calibri (MS)"/>
                <a:cs typeface="Calibri (MS)"/>
                <a:sym typeface="Calibri (MS)"/>
              </a:rPr>
              <a:t>Reasoning - </a:t>
            </a:r>
            <a:r>
              <a:rPr lang="en-US" b="true" sz="2559" spc="-1">
                <a:solidFill>
                  <a:srgbClr val="000000"/>
                </a:solidFill>
                <a:latin typeface="Calibri (MS) Bold"/>
                <a:ea typeface="Calibri (MS) Bold"/>
                <a:cs typeface="Calibri (MS) Bold"/>
                <a:sym typeface="Calibri (MS) Bold"/>
              </a:rPr>
              <a:t>40 minutes.</a:t>
            </a:r>
          </a:p>
        </p:txBody>
      </p:sp>
    </p:spTree>
  </p:cSld>
  <p:clrMapOvr>
    <a:masterClrMapping/>
  </p:clrMapOvr>
  <p:transition spd="fast">
    <p:fade/>
  </p:transition>
</p:sld>
</file>

<file path=ppt/slides/slide1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6152208" y="122823"/>
            <a:ext cx="3165792" cy="639465"/>
          </a:xfrm>
          <a:prstGeom prst="rect">
            <a:avLst/>
          </a:prstGeom>
        </p:spPr>
        <p:txBody>
          <a:bodyPr anchor="t" rtlCol="false" tIns="0" lIns="0" bIns="0" rIns="0">
            <a:spAutoFit/>
          </a:bodyPr>
          <a:lstStyle/>
          <a:p>
            <a:pPr algn="ctr">
              <a:lnSpc>
                <a:spcPts val="2304"/>
              </a:lnSpc>
            </a:pPr>
            <a:r>
              <a:rPr lang="en-US" sz="1920" spc="-1">
                <a:solidFill>
                  <a:srgbClr val="000000"/>
                </a:solidFill>
                <a:latin typeface="Calibri (MS)"/>
                <a:ea typeface="Calibri (MS)"/>
                <a:cs typeface="Calibri (MS)"/>
                <a:sym typeface="Calibri (MS)"/>
              </a:rPr>
              <a:t>Sample arithmetic questions</a:t>
            </a:r>
          </a:p>
        </p:txBody>
      </p:sp>
      <p:sp>
        <p:nvSpPr>
          <p:cNvPr name="Freeform 3" id="3"/>
          <p:cNvSpPr/>
          <p:nvPr/>
        </p:nvSpPr>
        <p:spPr>
          <a:xfrm flipH="false" flipV="false" rot="-501000">
            <a:off x="490752" y="483840"/>
            <a:ext cx="5120640" cy="2159232"/>
          </a:xfrm>
          <a:custGeom>
            <a:avLst/>
            <a:gdLst/>
            <a:ahLst/>
            <a:cxnLst/>
            <a:rect r="r" b="b" t="t" l="l"/>
            <a:pathLst>
              <a:path h="2159232" w="5120640">
                <a:moveTo>
                  <a:pt x="0" y="0"/>
                </a:moveTo>
                <a:lnTo>
                  <a:pt x="5120640" y="0"/>
                </a:lnTo>
                <a:lnTo>
                  <a:pt x="5120640" y="2159232"/>
                </a:lnTo>
                <a:lnTo>
                  <a:pt x="0" y="2159232"/>
                </a:lnTo>
                <a:lnTo>
                  <a:pt x="0" y="0"/>
                </a:lnTo>
                <a:close/>
              </a:path>
            </a:pathLst>
          </a:custGeom>
          <a:blipFill>
            <a:blip r:embed="rId3"/>
            <a:stretch>
              <a:fillRect l="-26" t="0" r="-26" b="0"/>
            </a:stretch>
          </a:blipFill>
        </p:spPr>
      </p:sp>
      <p:sp>
        <p:nvSpPr>
          <p:cNvPr name="Freeform 4" id="4"/>
          <p:cNvSpPr/>
          <p:nvPr/>
        </p:nvSpPr>
        <p:spPr>
          <a:xfrm flipH="false" flipV="false" rot="0">
            <a:off x="370944" y="2788992"/>
            <a:ext cx="4470144" cy="1876224"/>
          </a:xfrm>
          <a:custGeom>
            <a:avLst/>
            <a:gdLst/>
            <a:ahLst/>
            <a:cxnLst/>
            <a:rect r="r" b="b" t="t" l="l"/>
            <a:pathLst>
              <a:path h="1876224" w="4470144">
                <a:moveTo>
                  <a:pt x="0" y="0"/>
                </a:moveTo>
                <a:lnTo>
                  <a:pt x="4470144" y="0"/>
                </a:lnTo>
                <a:lnTo>
                  <a:pt x="4470144" y="1876224"/>
                </a:lnTo>
                <a:lnTo>
                  <a:pt x="0" y="1876224"/>
                </a:lnTo>
                <a:lnTo>
                  <a:pt x="0" y="0"/>
                </a:lnTo>
                <a:close/>
              </a:path>
            </a:pathLst>
          </a:custGeom>
          <a:blipFill>
            <a:blip r:embed="rId4"/>
            <a:stretch>
              <a:fillRect l="0" t="-1" r="0" b="-1"/>
            </a:stretch>
          </a:blipFill>
        </p:spPr>
      </p:sp>
      <p:sp>
        <p:nvSpPr>
          <p:cNvPr name="Freeform 5" id="5"/>
          <p:cNvSpPr/>
          <p:nvPr/>
        </p:nvSpPr>
        <p:spPr>
          <a:xfrm flipH="false" flipV="false" rot="0">
            <a:off x="433536" y="4983552"/>
            <a:ext cx="4497408" cy="1903104"/>
          </a:xfrm>
          <a:custGeom>
            <a:avLst/>
            <a:gdLst/>
            <a:ahLst/>
            <a:cxnLst/>
            <a:rect r="r" b="b" t="t" l="l"/>
            <a:pathLst>
              <a:path h="1903104" w="4497408">
                <a:moveTo>
                  <a:pt x="0" y="0"/>
                </a:moveTo>
                <a:lnTo>
                  <a:pt x="4497408" y="0"/>
                </a:lnTo>
                <a:lnTo>
                  <a:pt x="4497408" y="1903104"/>
                </a:lnTo>
                <a:lnTo>
                  <a:pt x="0" y="1903104"/>
                </a:lnTo>
                <a:lnTo>
                  <a:pt x="0" y="0"/>
                </a:lnTo>
                <a:close/>
              </a:path>
            </a:pathLst>
          </a:custGeom>
          <a:blipFill>
            <a:blip r:embed="rId5"/>
            <a:stretch>
              <a:fillRect l="0" t="-2" r="0" b="-2"/>
            </a:stretch>
          </a:blipFill>
        </p:spPr>
      </p:sp>
      <p:sp>
        <p:nvSpPr>
          <p:cNvPr name="Freeform 6" id="6"/>
          <p:cNvSpPr/>
          <p:nvPr/>
        </p:nvSpPr>
        <p:spPr>
          <a:xfrm flipH="false" flipV="false" rot="0">
            <a:off x="5120640" y="2772096"/>
            <a:ext cx="4470528" cy="1893120"/>
          </a:xfrm>
          <a:custGeom>
            <a:avLst/>
            <a:gdLst/>
            <a:ahLst/>
            <a:cxnLst/>
            <a:rect r="r" b="b" t="t" l="l"/>
            <a:pathLst>
              <a:path h="1893120" w="4470528">
                <a:moveTo>
                  <a:pt x="0" y="0"/>
                </a:moveTo>
                <a:lnTo>
                  <a:pt x="4470528" y="0"/>
                </a:lnTo>
                <a:lnTo>
                  <a:pt x="4470528" y="1893120"/>
                </a:lnTo>
                <a:lnTo>
                  <a:pt x="0" y="1893120"/>
                </a:lnTo>
                <a:lnTo>
                  <a:pt x="0" y="0"/>
                </a:lnTo>
                <a:close/>
              </a:path>
            </a:pathLst>
          </a:custGeom>
          <a:blipFill>
            <a:blip r:embed="rId6"/>
            <a:stretch>
              <a:fillRect l="0" t="-22" r="0" b="-22"/>
            </a:stretch>
          </a:blipFill>
        </p:spPr>
      </p:sp>
      <p:sp>
        <p:nvSpPr>
          <p:cNvPr name="Freeform 7" id="7"/>
          <p:cNvSpPr/>
          <p:nvPr/>
        </p:nvSpPr>
        <p:spPr>
          <a:xfrm flipH="false" flipV="false" rot="0">
            <a:off x="6008064" y="987264"/>
            <a:ext cx="3576192" cy="1544448"/>
          </a:xfrm>
          <a:custGeom>
            <a:avLst/>
            <a:gdLst/>
            <a:ahLst/>
            <a:cxnLst/>
            <a:rect r="r" b="b" t="t" l="l"/>
            <a:pathLst>
              <a:path h="1544448" w="3576192">
                <a:moveTo>
                  <a:pt x="0" y="0"/>
                </a:moveTo>
                <a:lnTo>
                  <a:pt x="3576192" y="0"/>
                </a:lnTo>
                <a:lnTo>
                  <a:pt x="3576192" y="1544448"/>
                </a:lnTo>
                <a:lnTo>
                  <a:pt x="0" y="1544448"/>
                </a:lnTo>
                <a:lnTo>
                  <a:pt x="0" y="0"/>
                </a:lnTo>
                <a:close/>
              </a:path>
            </a:pathLst>
          </a:custGeom>
          <a:blipFill>
            <a:blip r:embed="rId7"/>
            <a:stretch>
              <a:fillRect l="-21" t="0" r="-21" b="0"/>
            </a:stretch>
          </a:blipFill>
        </p:spPr>
      </p:sp>
      <p:sp>
        <p:nvSpPr>
          <p:cNvPr name="Freeform 8" id="8"/>
          <p:cNvSpPr/>
          <p:nvPr/>
        </p:nvSpPr>
        <p:spPr>
          <a:xfrm flipH="false" flipV="false" rot="494400">
            <a:off x="5240448" y="4660224"/>
            <a:ext cx="4233216" cy="1979520"/>
          </a:xfrm>
          <a:custGeom>
            <a:avLst/>
            <a:gdLst/>
            <a:ahLst/>
            <a:cxnLst/>
            <a:rect r="r" b="b" t="t" l="l"/>
            <a:pathLst>
              <a:path h="1979520" w="4233216">
                <a:moveTo>
                  <a:pt x="0" y="0"/>
                </a:moveTo>
                <a:lnTo>
                  <a:pt x="4233216" y="0"/>
                </a:lnTo>
                <a:lnTo>
                  <a:pt x="4233216" y="1979520"/>
                </a:lnTo>
                <a:lnTo>
                  <a:pt x="0" y="1979520"/>
                </a:lnTo>
                <a:lnTo>
                  <a:pt x="0" y="0"/>
                </a:lnTo>
                <a:close/>
              </a:path>
            </a:pathLst>
          </a:custGeom>
          <a:blipFill>
            <a:blip r:embed="rId8"/>
            <a:stretch>
              <a:fillRect l="-17" t="0" r="-17" b="0"/>
            </a:stretch>
          </a:blipFill>
        </p:spPr>
      </p:sp>
    </p:spTree>
  </p:cSld>
  <p:clrMapOvr>
    <a:masterClrMapping/>
  </p:clrMapOvr>
  <p:transition spd="fast">
    <p:fade/>
  </p:transition>
</p:sld>
</file>

<file path=ppt/slides/slide1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441600">
            <a:off x="7135610" y="416011"/>
            <a:ext cx="2466528" cy="639465"/>
          </a:xfrm>
          <a:prstGeom prst="rect">
            <a:avLst/>
          </a:prstGeom>
        </p:spPr>
        <p:txBody>
          <a:bodyPr anchor="t" rtlCol="false" tIns="0" lIns="0" bIns="0" rIns="0">
            <a:spAutoFit/>
          </a:bodyPr>
          <a:lstStyle/>
          <a:p>
            <a:pPr algn="ctr">
              <a:lnSpc>
                <a:spcPts val="2304"/>
              </a:lnSpc>
            </a:pPr>
            <a:r>
              <a:rPr lang="en-US" sz="1920" spc="-1">
                <a:solidFill>
                  <a:srgbClr val="000000"/>
                </a:solidFill>
                <a:latin typeface="Calibri (MS)"/>
                <a:ea typeface="Calibri (MS)"/>
                <a:cs typeface="Calibri (MS)"/>
                <a:sym typeface="Calibri (MS)"/>
              </a:rPr>
              <a:t>Sample reasoning questions</a:t>
            </a:r>
          </a:p>
        </p:txBody>
      </p:sp>
      <p:sp>
        <p:nvSpPr>
          <p:cNvPr name="Freeform 3" id="3"/>
          <p:cNvSpPr/>
          <p:nvPr/>
        </p:nvSpPr>
        <p:spPr>
          <a:xfrm flipH="false" flipV="false" rot="0">
            <a:off x="213504" y="305293"/>
            <a:ext cx="6375168" cy="3616896"/>
          </a:xfrm>
          <a:custGeom>
            <a:avLst/>
            <a:gdLst/>
            <a:ahLst/>
            <a:cxnLst/>
            <a:rect r="r" b="b" t="t" l="l"/>
            <a:pathLst>
              <a:path h="3616896" w="6375168">
                <a:moveTo>
                  <a:pt x="0" y="0"/>
                </a:moveTo>
                <a:lnTo>
                  <a:pt x="6375168" y="0"/>
                </a:lnTo>
                <a:lnTo>
                  <a:pt x="6375168" y="3616896"/>
                </a:lnTo>
                <a:lnTo>
                  <a:pt x="0" y="3616896"/>
                </a:lnTo>
                <a:lnTo>
                  <a:pt x="0" y="0"/>
                </a:lnTo>
                <a:close/>
              </a:path>
            </a:pathLst>
          </a:custGeom>
          <a:blipFill>
            <a:blip r:embed="rId2"/>
            <a:stretch>
              <a:fillRect l="0" t="-8" r="0" b="-8"/>
            </a:stretch>
          </a:blipFill>
        </p:spPr>
      </p:sp>
      <p:sp>
        <p:nvSpPr>
          <p:cNvPr name="Freeform 4" id="4"/>
          <p:cNvSpPr/>
          <p:nvPr/>
        </p:nvSpPr>
        <p:spPr>
          <a:xfrm flipH="false" flipV="false" rot="963599">
            <a:off x="4728960" y="5349120"/>
            <a:ext cx="4758528" cy="997632"/>
          </a:xfrm>
          <a:custGeom>
            <a:avLst/>
            <a:gdLst/>
            <a:ahLst/>
            <a:cxnLst/>
            <a:rect r="r" b="b" t="t" l="l"/>
            <a:pathLst>
              <a:path h="997632" w="4758528">
                <a:moveTo>
                  <a:pt x="0" y="0"/>
                </a:moveTo>
                <a:lnTo>
                  <a:pt x="4758528" y="0"/>
                </a:lnTo>
                <a:lnTo>
                  <a:pt x="4758528" y="997632"/>
                </a:lnTo>
                <a:lnTo>
                  <a:pt x="0" y="997632"/>
                </a:lnTo>
                <a:lnTo>
                  <a:pt x="0" y="0"/>
                </a:lnTo>
                <a:close/>
              </a:path>
            </a:pathLst>
          </a:custGeom>
          <a:blipFill>
            <a:blip r:embed="rId3"/>
            <a:stretch>
              <a:fillRect l="-35" t="0" r="-35" b="0"/>
            </a:stretch>
          </a:blipFill>
        </p:spPr>
      </p:sp>
      <p:sp>
        <p:nvSpPr>
          <p:cNvPr name="Freeform 5" id="5"/>
          <p:cNvSpPr/>
          <p:nvPr/>
        </p:nvSpPr>
        <p:spPr>
          <a:xfrm flipH="false" flipV="false" rot="451800">
            <a:off x="3765888" y="2474112"/>
            <a:ext cx="5645568" cy="2212992"/>
          </a:xfrm>
          <a:custGeom>
            <a:avLst/>
            <a:gdLst/>
            <a:ahLst/>
            <a:cxnLst/>
            <a:rect r="r" b="b" t="t" l="l"/>
            <a:pathLst>
              <a:path h="2212992" w="5645568">
                <a:moveTo>
                  <a:pt x="0" y="0"/>
                </a:moveTo>
                <a:lnTo>
                  <a:pt x="5645568" y="0"/>
                </a:lnTo>
                <a:lnTo>
                  <a:pt x="5645568" y="2212992"/>
                </a:lnTo>
                <a:lnTo>
                  <a:pt x="0" y="2212992"/>
                </a:lnTo>
                <a:lnTo>
                  <a:pt x="0" y="0"/>
                </a:lnTo>
                <a:close/>
              </a:path>
            </a:pathLst>
          </a:custGeom>
          <a:blipFill>
            <a:blip r:embed="rId4"/>
            <a:stretch>
              <a:fillRect l="-18" t="0" r="-18" b="0"/>
            </a:stretch>
          </a:blipFill>
        </p:spPr>
      </p:sp>
      <p:sp>
        <p:nvSpPr>
          <p:cNvPr name="Freeform 6" id="6"/>
          <p:cNvSpPr/>
          <p:nvPr/>
        </p:nvSpPr>
        <p:spPr>
          <a:xfrm flipH="false" flipV="false" rot="-389400">
            <a:off x="873600" y="4273536"/>
            <a:ext cx="3930240" cy="2731392"/>
          </a:xfrm>
          <a:custGeom>
            <a:avLst/>
            <a:gdLst/>
            <a:ahLst/>
            <a:cxnLst/>
            <a:rect r="r" b="b" t="t" l="l"/>
            <a:pathLst>
              <a:path h="2731392" w="3930240">
                <a:moveTo>
                  <a:pt x="0" y="0"/>
                </a:moveTo>
                <a:lnTo>
                  <a:pt x="3930240" y="0"/>
                </a:lnTo>
                <a:lnTo>
                  <a:pt x="3930240" y="2731392"/>
                </a:lnTo>
                <a:lnTo>
                  <a:pt x="0" y="2731392"/>
                </a:lnTo>
                <a:lnTo>
                  <a:pt x="0" y="0"/>
                </a:lnTo>
                <a:close/>
              </a:path>
            </a:pathLst>
          </a:custGeom>
          <a:blipFill>
            <a:blip r:embed="rId5"/>
            <a:stretch>
              <a:fillRect l="0" t="-17" r="0" b="-17"/>
            </a:stretch>
          </a:blipFill>
        </p:spPr>
      </p:sp>
    </p:spTree>
  </p:cSld>
  <p:clrMapOvr>
    <a:masterClrMapping/>
  </p:clrMapOvr>
  <p:transition spd="fast">
    <p:fade/>
  </p:transition>
</p:sld>
</file>

<file path=ppt/slides/slide1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50112" y="325248"/>
            <a:ext cx="4734720" cy="6720768"/>
          </a:xfrm>
          <a:custGeom>
            <a:avLst/>
            <a:gdLst/>
            <a:ahLst/>
            <a:cxnLst/>
            <a:rect r="r" b="b" t="t" l="l"/>
            <a:pathLst>
              <a:path h="6720768" w="4734720">
                <a:moveTo>
                  <a:pt x="0" y="0"/>
                </a:moveTo>
                <a:lnTo>
                  <a:pt x="4734720" y="0"/>
                </a:lnTo>
                <a:lnTo>
                  <a:pt x="4734720" y="6720768"/>
                </a:lnTo>
                <a:lnTo>
                  <a:pt x="0" y="6720768"/>
                </a:lnTo>
                <a:lnTo>
                  <a:pt x="0" y="0"/>
                </a:lnTo>
                <a:close/>
              </a:path>
            </a:pathLst>
          </a:custGeom>
          <a:blipFill>
            <a:blip r:embed="rId2"/>
            <a:stretch>
              <a:fillRect l="0" t="0" r="0" b="0"/>
            </a:stretch>
          </a:blipFill>
        </p:spPr>
      </p:sp>
      <p:grpSp>
        <p:nvGrpSpPr>
          <p:cNvPr name="Group 3" id="3"/>
          <p:cNvGrpSpPr/>
          <p:nvPr/>
        </p:nvGrpSpPr>
        <p:grpSpPr>
          <a:xfrm rot="0">
            <a:off x="5933568" y="331502"/>
            <a:ext cx="3494784" cy="6671246"/>
            <a:chOff x="0" y="0"/>
            <a:chExt cx="4659712" cy="8894995"/>
          </a:xfrm>
        </p:grpSpPr>
        <p:sp>
          <p:nvSpPr>
            <p:cNvPr name="Freeform 4" id="4"/>
            <p:cNvSpPr/>
            <p:nvPr/>
          </p:nvSpPr>
          <p:spPr>
            <a:xfrm flipH="false" flipV="false" rot="0">
              <a:off x="0" y="0"/>
              <a:ext cx="4659757" cy="8895004"/>
            </a:xfrm>
            <a:custGeom>
              <a:avLst/>
              <a:gdLst/>
              <a:ahLst/>
              <a:cxnLst/>
              <a:rect r="r" b="b" t="t" l="l"/>
              <a:pathLst>
                <a:path h="8895004" w="4659757">
                  <a:moveTo>
                    <a:pt x="0" y="0"/>
                  </a:moveTo>
                  <a:lnTo>
                    <a:pt x="4659757" y="0"/>
                  </a:lnTo>
                  <a:lnTo>
                    <a:pt x="4659757" y="8895004"/>
                  </a:lnTo>
                  <a:lnTo>
                    <a:pt x="0" y="8895004"/>
                  </a:lnTo>
                  <a:close/>
                </a:path>
              </a:pathLst>
            </a:custGeom>
            <a:solidFill>
              <a:srgbClr val="EEECE1"/>
            </a:solidFill>
          </p:spPr>
        </p:sp>
        <p:sp>
          <p:nvSpPr>
            <p:cNvPr name="TextBox 5" id="5"/>
            <p:cNvSpPr txBox="true"/>
            <p:nvPr/>
          </p:nvSpPr>
          <p:spPr>
            <a:xfrm>
              <a:off x="0" y="-47625"/>
              <a:ext cx="4659712" cy="8942620"/>
            </a:xfrm>
            <a:prstGeom prst="rect">
              <a:avLst/>
            </a:prstGeom>
          </p:spPr>
          <p:txBody>
            <a:bodyPr anchor="t" rtlCol="false" tIns="50800" lIns="50800" bIns="50800" rIns="50800"/>
            <a:lstStyle/>
            <a:p>
              <a:pPr algn="ctr">
                <a:lnSpc>
                  <a:spcPts val="2560"/>
                </a:lnSpc>
              </a:pPr>
              <a:r>
                <a:rPr lang="en-US" sz="2133" spc="-1">
                  <a:solidFill>
                    <a:srgbClr val="000000"/>
                  </a:solidFill>
                  <a:latin typeface="Calibri (MS)"/>
                  <a:ea typeface="Calibri (MS)"/>
                  <a:cs typeface="Calibri (MS)"/>
                  <a:sym typeface="Calibri (MS)"/>
                </a:rPr>
                <a:t>PREPARING CHILDREN FOR ON-SCREEN MARKING</a:t>
              </a:r>
            </a:p>
            <a:p>
              <a:pPr algn="ctr">
                <a:lnSpc>
                  <a:spcPts val="3071"/>
                </a:lnSpc>
              </a:pPr>
            </a:p>
            <a:p>
              <a:pPr algn="ctr">
                <a:lnSpc>
                  <a:spcPts val="3071"/>
                </a:lnSpc>
              </a:pPr>
              <a:r>
                <a:rPr lang="en-US" sz="2559" spc="-1">
                  <a:solidFill>
                    <a:srgbClr val="000000"/>
                  </a:solidFill>
                  <a:latin typeface="Calibri (MS)"/>
                  <a:ea typeface="Calibri (MS)"/>
                  <a:cs typeface="Calibri (MS)"/>
                  <a:sym typeface="Calibri (MS)"/>
                </a:rPr>
                <a:t>All key stage 2 tests will be marked on screen. </a:t>
              </a:r>
            </a:p>
            <a:p>
              <a:pPr algn="ctr">
                <a:lnSpc>
                  <a:spcPts val="3071"/>
                </a:lnSpc>
              </a:pPr>
            </a:p>
            <a:p>
              <a:pPr algn="ctr">
                <a:lnSpc>
                  <a:spcPts val="3071"/>
                </a:lnSpc>
              </a:pPr>
              <a:r>
                <a:rPr lang="en-US" sz="2559" spc="-1">
                  <a:solidFill>
                    <a:srgbClr val="000000"/>
                  </a:solidFill>
                  <a:latin typeface="Calibri (MS)"/>
                  <a:ea typeface="Calibri (MS)"/>
                  <a:cs typeface="Calibri (MS)"/>
                  <a:sym typeface="Calibri (MS)"/>
                </a:rPr>
                <a:t>To help ensure that pupils’ test scripts can be scanned and their answers read and marked on screen, children must follow the advice given to them by their teachers about where to mark put their answers and where they can write on their papers.</a:t>
              </a:r>
            </a:p>
          </p:txBody>
        </p:sp>
      </p:grpSp>
    </p:spTree>
  </p:cSld>
  <p:clrMapOvr>
    <a:masterClrMapping/>
  </p:clrMapOvr>
  <p:transition spd="fast">
    <p:fade/>
  </p:transition>
</p:sld>
</file>

<file path=ppt/slides/slide20.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186240"/>
            <a:ext cx="9746688" cy="1236464"/>
            <a:chOff x="0" y="0"/>
            <a:chExt cx="12995584" cy="1648619"/>
          </a:xfrm>
        </p:grpSpPr>
        <p:sp>
          <p:nvSpPr>
            <p:cNvPr name="Freeform 3" id="3"/>
            <p:cNvSpPr/>
            <p:nvPr/>
          </p:nvSpPr>
          <p:spPr>
            <a:xfrm flipH="false" flipV="false" rot="0">
              <a:off x="0" y="0"/>
              <a:ext cx="12995529" cy="1648583"/>
            </a:xfrm>
            <a:custGeom>
              <a:avLst/>
              <a:gdLst/>
              <a:ahLst/>
              <a:cxnLst/>
              <a:rect r="r" b="b" t="t" l="l"/>
              <a:pathLst>
                <a:path h="1648583" w="12995529">
                  <a:moveTo>
                    <a:pt x="0" y="0"/>
                  </a:moveTo>
                  <a:lnTo>
                    <a:pt x="12995529" y="0"/>
                  </a:lnTo>
                  <a:lnTo>
                    <a:pt x="12995529" y="1648583"/>
                  </a:lnTo>
                  <a:lnTo>
                    <a:pt x="0" y="1648583"/>
                  </a:lnTo>
                  <a:close/>
                </a:path>
              </a:pathLst>
            </a:custGeom>
            <a:solidFill>
              <a:srgbClr val="D3DFE7"/>
            </a:solidFill>
          </p:spPr>
        </p:sp>
        <p:sp>
          <p:nvSpPr>
            <p:cNvPr name="TextBox 4" id="4"/>
            <p:cNvSpPr txBox="true"/>
            <p:nvPr/>
          </p:nvSpPr>
          <p:spPr>
            <a:xfrm>
              <a:off x="0" y="-123825"/>
              <a:ext cx="12995584" cy="1772444"/>
            </a:xfrm>
            <a:prstGeom prst="rect">
              <a:avLst/>
            </a:prstGeom>
          </p:spPr>
          <p:txBody>
            <a:bodyPr anchor="t" rtlCol="false" tIns="50800" lIns="50800" bIns="50800" rIns="50800"/>
            <a:lstStyle/>
            <a:p>
              <a:pPr algn="ctr">
                <a:lnSpc>
                  <a:spcPts val="6911"/>
                </a:lnSpc>
              </a:pPr>
              <a:r>
                <a:rPr lang="en-US" sz="5759" spc="-1">
                  <a:solidFill>
                    <a:srgbClr val="000000"/>
                  </a:solidFill>
                  <a:latin typeface="Calibri (MS)"/>
                  <a:ea typeface="Calibri (MS)"/>
                  <a:cs typeface="Calibri (MS)"/>
                  <a:sym typeface="Calibri (MS)"/>
                </a:rPr>
                <a:t>MOCK WEEK</a:t>
              </a:r>
            </a:p>
          </p:txBody>
        </p:sp>
      </p:grpSp>
      <p:grpSp>
        <p:nvGrpSpPr>
          <p:cNvPr name="Group 5" id="5"/>
          <p:cNvGrpSpPr/>
          <p:nvPr/>
        </p:nvGrpSpPr>
        <p:grpSpPr>
          <a:xfrm rot="0">
            <a:off x="343680" y="1655517"/>
            <a:ext cx="9022080" cy="750720"/>
            <a:chOff x="0" y="0"/>
            <a:chExt cx="12029440" cy="1000960"/>
          </a:xfrm>
        </p:grpSpPr>
        <p:sp>
          <p:nvSpPr>
            <p:cNvPr name="Freeform 6" id="6"/>
            <p:cNvSpPr/>
            <p:nvPr/>
          </p:nvSpPr>
          <p:spPr>
            <a:xfrm flipH="false" flipV="false" rot="0">
              <a:off x="0" y="0"/>
              <a:ext cx="12029440" cy="1001014"/>
            </a:xfrm>
            <a:custGeom>
              <a:avLst/>
              <a:gdLst/>
              <a:ahLst/>
              <a:cxnLst/>
              <a:rect r="r" b="b" t="t" l="l"/>
              <a:pathLst>
                <a:path h="1001014" w="12029440">
                  <a:moveTo>
                    <a:pt x="0" y="0"/>
                  </a:moveTo>
                  <a:lnTo>
                    <a:pt x="12029440" y="0"/>
                  </a:lnTo>
                  <a:lnTo>
                    <a:pt x="12029440" y="1001014"/>
                  </a:lnTo>
                  <a:lnTo>
                    <a:pt x="0" y="1001014"/>
                  </a:lnTo>
                  <a:close/>
                </a:path>
              </a:pathLst>
            </a:custGeom>
            <a:solidFill>
              <a:srgbClr val="FFFF99"/>
            </a:solidFill>
          </p:spPr>
        </p:sp>
        <p:sp>
          <p:nvSpPr>
            <p:cNvPr name="TextBox 7" id="7"/>
            <p:cNvSpPr txBox="true"/>
            <p:nvPr/>
          </p:nvSpPr>
          <p:spPr>
            <a:xfrm>
              <a:off x="0" y="-47625"/>
              <a:ext cx="12029440" cy="1048585"/>
            </a:xfrm>
            <a:prstGeom prst="rect">
              <a:avLst/>
            </a:prstGeom>
          </p:spPr>
          <p:txBody>
            <a:bodyPr anchor="ctr" rtlCol="false" tIns="50800" lIns="50800" bIns="50800" rIns="50800"/>
            <a:lstStyle/>
            <a:p>
              <a:pPr algn="ctr">
                <a:lnSpc>
                  <a:spcPts val="2559"/>
                </a:lnSpc>
              </a:pPr>
              <a:r>
                <a:rPr lang="en-US" sz="2133">
                  <a:solidFill>
                    <a:srgbClr val="000000"/>
                  </a:solidFill>
                  <a:latin typeface="Calibri (MS)"/>
                  <a:ea typeface="Calibri (MS)"/>
                  <a:cs typeface="Calibri (MS)"/>
                  <a:sym typeface="Calibri (MS)"/>
                </a:rPr>
                <a:t>Mock week will take place on the week commencing 9th March 2026</a:t>
              </a:r>
              <a:r>
                <a:rPr lang="en-US" sz="2133">
                  <a:solidFill>
                    <a:srgbClr val="000000"/>
                  </a:solidFill>
                  <a:latin typeface="Calibri (MS)"/>
                  <a:ea typeface="Calibri (MS)"/>
                  <a:cs typeface="Calibri (MS)"/>
                  <a:sym typeface="Calibri (MS)"/>
                </a:rPr>
                <a:t>.</a:t>
              </a:r>
            </a:p>
          </p:txBody>
        </p:sp>
      </p:grpSp>
      <p:sp>
        <p:nvSpPr>
          <p:cNvPr name="TextBox 8" id="8"/>
          <p:cNvSpPr txBox="true"/>
          <p:nvPr/>
        </p:nvSpPr>
        <p:spPr>
          <a:xfrm rot="0">
            <a:off x="731520" y="2790324"/>
            <a:ext cx="8115643" cy="390525"/>
          </a:xfrm>
          <a:prstGeom prst="rect">
            <a:avLst/>
          </a:prstGeom>
        </p:spPr>
        <p:txBody>
          <a:bodyPr anchor="t" rtlCol="false" tIns="0" lIns="0" bIns="0" rIns="0">
            <a:spAutoFit/>
          </a:bodyPr>
          <a:lstStyle/>
          <a:p>
            <a:pPr algn="ctr">
              <a:lnSpc>
                <a:spcPts val="2735"/>
              </a:lnSpc>
            </a:pPr>
            <a:r>
              <a:rPr lang="en-US" b="true" sz="2279" i="true" spc="-1">
                <a:solidFill>
                  <a:srgbClr val="000000"/>
                </a:solidFill>
                <a:latin typeface="Calibri (MS) Bold Italics"/>
                <a:ea typeface="Calibri (MS) Bold Italics"/>
                <a:cs typeface="Calibri (MS) Bold Italics"/>
                <a:sym typeface="Calibri (MS) Bold Italics"/>
              </a:rPr>
              <a:t>We will follow the exact timetable of the SATS week.</a:t>
            </a:r>
          </a:p>
        </p:txBody>
      </p:sp>
    </p:spTree>
  </p:cSld>
  <p:clrMapOvr>
    <a:masterClrMapping/>
  </p:clrMapOvr>
  <p:transition spd="fast">
    <p:fade/>
  </p:transition>
</p:sld>
</file>

<file path=ppt/slides/slide21.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186240"/>
            <a:ext cx="9746688" cy="978048"/>
            <a:chOff x="0" y="0"/>
            <a:chExt cx="12995584" cy="1304064"/>
          </a:xfrm>
        </p:grpSpPr>
        <p:sp>
          <p:nvSpPr>
            <p:cNvPr name="Freeform 3" id="3"/>
            <p:cNvSpPr/>
            <p:nvPr/>
          </p:nvSpPr>
          <p:spPr>
            <a:xfrm flipH="false" flipV="false" rot="0">
              <a:off x="0" y="0"/>
              <a:ext cx="12995529" cy="1304036"/>
            </a:xfrm>
            <a:custGeom>
              <a:avLst/>
              <a:gdLst/>
              <a:ahLst/>
              <a:cxnLst/>
              <a:rect r="r" b="b" t="t" l="l"/>
              <a:pathLst>
                <a:path h="1304036" w="12995529">
                  <a:moveTo>
                    <a:pt x="0" y="0"/>
                  </a:moveTo>
                  <a:lnTo>
                    <a:pt x="12995529" y="0"/>
                  </a:lnTo>
                  <a:lnTo>
                    <a:pt x="12995529" y="1304036"/>
                  </a:lnTo>
                  <a:lnTo>
                    <a:pt x="0" y="1304036"/>
                  </a:lnTo>
                  <a:close/>
                </a:path>
              </a:pathLst>
            </a:custGeom>
            <a:solidFill>
              <a:srgbClr val="D3DFE7"/>
            </a:solidFill>
          </p:spPr>
        </p:sp>
        <p:sp>
          <p:nvSpPr>
            <p:cNvPr name="TextBox 4" id="4"/>
            <p:cNvSpPr txBox="true"/>
            <p:nvPr/>
          </p:nvSpPr>
          <p:spPr>
            <a:xfrm>
              <a:off x="0" y="-123825"/>
              <a:ext cx="12995584" cy="1427889"/>
            </a:xfrm>
            <a:prstGeom prst="rect">
              <a:avLst/>
            </a:prstGeom>
          </p:spPr>
          <p:txBody>
            <a:bodyPr anchor="t" rtlCol="false" tIns="50800" lIns="50800" bIns="50800" rIns="50800"/>
            <a:lstStyle/>
            <a:p>
              <a:pPr algn="ctr">
                <a:lnSpc>
                  <a:spcPts val="6911"/>
                </a:lnSpc>
              </a:pPr>
              <a:r>
                <a:rPr lang="en-US" sz="5759" spc="-1">
                  <a:solidFill>
                    <a:srgbClr val="000000"/>
                  </a:solidFill>
                  <a:latin typeface="Calibri (MS)"/>
                  <a:ea typeface="Calibri (MS)"/>
                  <a:cs typeface="Calibri (MS)"/>
                  <a:sym typeface="Calibri (MS)"/>
                </a:rPr>
                <a:t>WHEN ARE THE TESTS? </a:t>
              </a:r>
            </a:p>
          </p:txBody>
        </p:sp>
      </p:grpSp>
      <p:grpSp>
        <p:nvGrpSpPr>
          <p:cNvPr name="Group 5" id="5"/>
          <p:cNvGrpSpPr/>
          <p:nvPr/>
        </p:nvGrpSpPr>
        <p:grpSpPr>
          <a:xfrm rot="0">
            <a:off x="343680" y="1253760"/>
            <a:ext cx="9022080" cy="829072"/>
            <a:chOff x="0" y="0"/>
            <a:chExt cx="12029440" cy="1105429"/>
          </a:xfrm>
        </p:grpSpPr>
        <p:sp>
          <p:nvSpPr>
            <p:cNvPr name="Freeform 6" id="6"/>
            <p:cNvSpPr/>
            <p:nvPr/>
          </p:nvSpPr>
          <p:spPr>
            <a:xfrm flipH="false" flipV="false" rot="0">
              <a:off x="0" y="0"/>
              <a:ext cx="12029440" cy="1105483"/>
            </a:xfrm>
            <a:custGeom>
              <a:avLst/>
              <a:gdLst/>
              <a:ahLst/>
              <a:cxnLst/>
              <a:rect r="r" b="b" t="t" l="l"/>
              <a:pathLst>
                <a:path h="1105483" w="12029440">
                  <a:moveTo>
                    <a:pt x="0" y="0"/>
                  </a:moveTo>
                  <a:lnTo>
                    <a:pt x="12029440" y="0"/>
                  </a:lnTo>
                  <a:lnTo>
                    <a:pt x="12029440" y="1105483"/>
                  </a:lnTo>
                  <a:lnTo>
                    <a:pt x="0" y="1105483"/>
                  </a:lnTo>
                  <a:close/>
                </a:path>
              </a:pathLst>
            </a:custGeom>
            <a:solidFill>
              <a:srgbClr val="FFFF99"/>
            </a:solidFill>
          </p:spPr>
        </p:sp>
        <p:sp>
          <p:nvSpPr>
            <p:cNvPr name="TextBox 7" id="7"/>
            <p:cNvSpPr txBox="true"/>
            <p:nvPr/>
          </p:nvSpPr>
          <p:spPr>
            <a:xfrm>
              <a:off x="0" y="-47625"/>
              <a:ext cx="12029440" cy="1153054"/>
            </a:xfrm>
            <a:prstGeom prst="rect">
              <a:avLst/>
            </a:prstGeom>
          </p:spPr>
          <p:txBody>
            <a:bodyPr anchor="ctr" rtlCol="false" tIns="50800" lIns="50800" bIns="50800" rIns="50800"/>
            <a:lstStyle/>
            <a:p>
              <a:pPr algn="ctr">
                <a:lnSpc>
                  <a:spcPts val="2559"/>
                </a:lnSpc>
              </a:pPr>
              <a:r>
                <a:rPr lang="en-US" sz="2133">
                  <a:solidFill>
                    <a:srgbClr val="000000"/>
                  </a:solidFill>
                  <a:latin typeface="Calibri (MS)"/>
                  <a:ea typeface="Calibri (MS)"/>
                  <a:cs typeface="Calibri (MS)"/>
                  <a:sym typeface="Calibri (MS)"/>
                </a:rPr>
                <a:t>All KS2 SATs will be held in the week beginning 11th May 2026.</a:t>
              </a:r>
            </a:p>
            <a:p>
              <a:pPr algn="ctr">
                <a:lnSpc>
                  <a:spcPts val="2560"/>
                </a:lnSpc>
              </a:pPr>
              <a:r>
                <a:rPr lang="en-US" b="true" sz="2133" i="true" spc="-1">
                  <a:solidFill>
                    <a:srgbClr val="000000"/>
                  </a:solidFill>
                  <a:latin typeface="Calibri (MS) Bold Italics"/>
                  <a:ea typeface="Calibri (MS) Bold Italics"/>
                  <a:cs typeface="Calibri (MS) Bold Italics"/>
                  <a:sym typeface="Calibri (MS) Bold Italics"/>
                </a:rPr>
                <a:t>The tests must be taken on the scheduled days.</a:t>
              </a:r>
            </a:p>
          </p:txBody>
        </p:sp>
      </p:grpSp>
      <p:sp>
        <p:nvSpPr>
          <p:cNvPr name="TextBox 8" id="8"/>
          <p:cNvSpPr txBox="true"/>
          <p:nvPr/>
        </p:nvSpPr>
        <p:spPr>
          <a:xfrm rot="0">
            <a:off x="796898" y="6710361"/>
            <a:ext cx="8115643" cy="857751"/>
          </a:xfrm>
          <a:prstGeom prst="rect">
            <a:avLst/>
          </a:prstGeom>
        </p:spPr>
        <p:txBody>
          <a:bodyPr anchor="t" rtlCol="false" tIns="0" lIns="0" bIns="0" rIns="0">
            <a:spAutoFit/>
          </a:bodyPr>
          <a:lstStyle/>
          <a:p>
            <a:pPr algn="l">
              <a:lnSpc>
                <a:spcPts val="2135"/>
              </a:lnSpc>
            </a:pPr>
            <a:r>
              <a:rPr lang="en-US" b="true" sz="1779" i="true" spc="0">
                <a:solidFill>
                  <a:srgbClr val="000000"/>
                </a:solidFill>
                <a:latin typeface="Calibri (MS) Bold Italics"/>
                <a:ea typeface="Calibri (MS) Bold Italics"/>
                <a:cs typeface="Calibri (MS) Bold Italics"/>
                <a:sym typeface="Calibri (MS) Bold Italics"/>
              </a:rPr>
              <a:t>Absence during the test period  - </a:t>
            </a:r>
            <a:r>
              <a:rPr lang="en-US" sz="1779" i="true" spc="0">
                <a:solidFill>
                  <a:srgbClr val="000000"/>
                </a:solidFill>
                <a:latin typeface="Calibri (MS) Italics"/>
                <a:ea typeface="Calibri (MS) Italics"/>
                <a:cs typeface="Calibri (MS) Italics"/>
                <a:sym typeface="Calibri (MS) Italics"/>
              </a:rPr>
              <a:t>Pupils who miss one or more component of a test and do not qualify for a timetable variation will not be awarded a score for that test. </a:t>
            </a:r>
          </a:p>
        </p:txBody>
      </p:sp>
      <p:graphicFrame>
        <p:nvGraphicFramePr>
          <p:cNvPr name="Table 9" id="9"/>
          <p:cNvGraphicFramePr>
            <a:graphicFrameLocks noGrp="true"/>
          </p:cNvGraphicFramePr>
          <p:nvPr/>
        </p:nvGraphicFramePr>
        <p:xfrm>
          <a:off x="362304" y="2237376"/>
          <a:ext cx="9022080" cy="4425360"/>
        </p:xfrm>
        <a:graphic>
          <a:graphicData uri="http://schemas.openxmlformats.org/drawingml/2006/table">
            <a:tbl>
              <a:tblPr/>
              <a:tblGrid>
                <a:gridCol w="2820556"/>
                <a:gridCol w="6201524"/>
              </a:tblGrid>
              <a:tr h="1592748">
                <a:tc>
                  <a:txBody>
                    <a:bodyPr anchor="t" rtlCol="false"/>
                    <a:lstStyle/>
                    <a:p>
                      <a:pPr algn="l">
                        <a:lnSpc>
                          <a:spcPts val="2560"/>
                        </a:lnSpc>
                        <a:defRPr/>
                      </a:pPr>
                      <a:r>
                        <a:rPr lang="en-US" sz="2133" spc="-1">
                          <a:solidFill>
                            <a:srgbClr val="000000"/>
                          </a:solidFill>
                          <a:latin typeface="Calibri (MS)"/>
                          <a:ea typeface="Calibri (MS)"/>
                          <a:cs typeface="Calibri (MS)"/>
                          <a:sym typeface="Calibri (MS)"/>
                        </a:rPr>
                        <a:t>Monday 11 May</a:t>
                      </a:r>
                      <a:endParaRPr lang="en-US" sz="1100"/>
                    </a:p>
                  </a:txBody>
                  <a:tcPr marL="90000" marR="90000" marT="90000" marB="90000" anchor="ctr">
                    <a:lnL cmpd="sng" algn="ctr" cap="flat" w="5760">
                      <a:solidFill>
                        <a:srgbClr val="000000"/>
                      </a:solidFill>
                      <a:prstDash val="solid"/>
                      <a:round/>
                      <a:headEnd type="none" w="med" len="med"/>
                      <a:tailEnd type="none" w="med" len="med"/>
                    </a:lnL>
                    <a:lnR cmpd="sng" algn="ctr" cap="flat" w="5760">
                      <a:solidFill>
                        <a:srgbClr val="000000"/>
                      </a:solidFill>
                      <a:prstDash val="solid"/>
                      <a:round/>
                      <a:headEnd type="none" w="med" len="med"/>
                      <a:tailEnd type="none" w="med" len="med"/>
                    </a:lnR>
                    <a:lnT cmpd="sng" algn="ctr" cap="flat" w="5760">
                      <a:solidFill>
                        <a:srgbClr val="000000"/>
                      </a:solidFill>
                      <a:prstDash val="solid"/>
                      <a:round/>
                      <a:headEnd type="none" w="med" len="med"/>
                      <a:tailEnd type="none" w="med" len="med"/>
                    </a:lnT>
                    <a:lnB cmpd="sng" algn="ctr" cap="flat" w="5760">
                      <a:solidFill>
                        <a:srgbClr val="000000"/>
                      </a:solidFill>
                      <a:prstDash val="solid"/>
                      <a:round/>
                      <a:headEnd type="none" w="med" len="med"/>
                      <a:tailEnd type="none" w="med" len="med"/>
                    </a:lnB>
                    <a:solidFill>
                      <a:srgbClr val="DBEEF4"/>
                    </a:solidFill>
                  </a:tcPr>
                </a:tc>
                <a:tc>
                  <a:txBody>
                    <a:bodyPr anchor="t" rtlCol="false"/>
                    <a:lstStyle/>
                    <a:p>
                      <a:pPr algn="l">
                        <a:lnSpc>
                          <a:spcPts val="2560"/>
                        </a:lnSpc>
                        <a:defRPr/>
                      </a:pPr>
                      <a:r>
                        <a:rPr lang="en-US" sz="2133" spc="-1">
                          <a:solidFill>
                            <a:srgbClr val="000000"/>
                          </a:solidFill>
                          <a:latin typeface="Calibri (MS)"/>
                          <a:ea typeface="Calibri (MS)"/>
                          <a:cs typeface="Calibri (MS)"/>
                          <a:sym typeface="Calibri (MS)"/>
                        </a:rPr>
                        <a:t>English grammar, punctuation and spelling test, Paper 1, short answer questions.</a:t>
                      </a:r>
                      <a:endParaRPr lang="en-US" sz="1100"/>
                    </a:p>
                    <a:p>
                      <a:pPr algn="l">
                        <a:lnSpc>
                          <a:spcPts val="2560"/>
                        </a:lnSpc>
                      </a:pPr>
                      <a:r>
                        <a:rPr lang="en-US" sz="2133" spc="-1">
                          <a:solidFill>
                            <a:srgbClr val="000000"/>
                          </a:solidFill>
                          <a:latin typeface="Calibri (MS)"/>
                          <a:ea typeface="Calibri (MS)"/>
                          <a:cs typeface="Calibri (MS)"/>
                          <a:sym typeface="Calibri (MS)"/>
                        </a:rPr>
                        <a:t>English grammar, punctuation and spelling test, Paper 2, spelling.</a:t>
                      </a:r>
                    </a:p>
                  </a:txBody>
                  <a:tcPr marL="90000" marR="90000" marT="90000" marB="90000" anchor="ctr">
                    <a:lnL cmpd="sng" algn="ctr" cap="flat" w="5760">
                      <a:solidFill>
                        <a:srgbClr val="000000"/>
                      </a:solidFill>
                      <a:prstDash val="solid"/>
                      <a:round/>
                      <a:headEnd type="none" w="med" len="med"/>
                      <a:tailEnd type="none" w="med" len="med"/>
                    </a:lnL>
                    <a:lnR cmpd="sng" algn="ctr" cap="flat" w="5760">
                      <a:solidFill>
                        <a:srgbClr val="000000"/>
                      </a:solidFill>
                      <a:prstDash val="solid"/>
                      <a:round/>
                      <a:headEnd type="none" w="med" len="med"/>
                      <a:tailEnd type="none" w="med" len="med"/>
                    </a:lnR>
                    <a:lnT cmpd="sng" algn="ctr" cap="flat" w="5760">
                      <a:solidFill>
                        <a:srgbClr val="000000"/>
                      </a:solidFill>
                      <a:prstDash val="solid"/>
                      <a:round/>
                      <a:headEnd type="none" w="med" len="med"/>
                      <a:tailEnd type="none" w="med" len="med"/>
                    </a:lnT>
                    <a:lnB cmpd="sng" algn="ctr" cap="flat" w="5760">
                      <a:solidFill>
                        <a:srgbClr val="000000"/>
                      </a:solidFill>
                      <a:prstDash val="solid"/>
                      <a:round/>
                      <a:headEnd type="none" w="med" len="med"/>
                      <a:tailEnd type="none" w="med" len="med"/>
                    </a:lnB>
                    <a:solidFill>
                      <a:srgbClr val="DBEEF4"/>
                    </a:solidFill>
                  </a:tcPr>
                </a:tc>
              </a:tr>
              <a:tr h="944204">
                <a:tc>
                  <a:txBody>
                    <a:bodyPr anchor="t" rtlCol="false"/>
                    <a:lstStyle/>
                    <a:p>
                      <a:pPr algn="l">
                        <a:lnSpc>
                          <a:spcPts val="2560"/>
                        </a:lnSpc>
                        <a:defRPr/>
                      </a:pPr>
                      <a:r>
                        <a:rPr lang="en-US" sz="2133" spc="-1">
                          <a:solidFill>
                            <a:srgbClr val="000000"/>
                          </a:solidFill>
                          <a:latin typeface="Calibri (MS)"/>
                          <a:ea typeface="Calibri (MS)"/>
                          <a:cs typeface="Calibri (MS)"/>
                          <a:sym typeface="Calibri (MS)"/>
                        </a:rPr>
                        <a:t>Tuesday 12 May</a:t>
                      </a:r>
                      <a:endParaRPr lang="en-US" sz="1100"/>
                    </a:p>
                  </a:txBody>
                  <a:tcPr marL="90000" marR="90000" marT="90000" marB="90000" anchor="ctr">
                    <a:lnL cmpd="sng" algn="ctr" cap="flat" w="5760">
                      <a:solidFill>
                        <a:srgbClr val="000000"/>
                      </a:solidFill>
                      <a:prstDash val="solid"/>
                      <a:round/>
                      <a:headEnd type="none" w="med" len="med"/>
                      <a:tailEnd type="none" w="med" len="med"/>
                    </a:lnL>
                    <a:lnR cmpd="sng" algn="ctr" cap="flat" w="5760">
                      <a:solidFill>
                        <a:srgbClr val="000000"/>
                      </a:solidFill>
                      <a:prstDash val="solid"/>
                      <a:round/>
                      <a:headEnd type="none" w="med" len="med"/>
                      <a:tailEnd type="none" w="med" len="med"/>
                    </a:lnR>
                    <a:lnT cmpd="sng" algn="ctr" cap="flat" w="5760">
                      <a:solidFill>
                        <a:srgbClr val="000000"/>
                      </a:solidFill>
                      <a:prstDash val="solid"/>
                      <a:round/>
                      <a:headEnd type="none" w="med" len="med"/>
                      <a:tailEnd type="none" w="med" len="med"/>
                    </a:lnT>
                    <a:lnB cmpd="sng" algn="ctr" cap="flat" w="5760">
                      <a:solidFill>
                        <a:srgbClr val="000000"/>
                      </a:solidFill>
                      <a:prstDash val="solid"/>
                      <a:round/>
                      <a:headEnd type="none" w="med" len="med"/>
                      <a:tailEnd type="none" w="med" len="med"/>
                    </a:lnB>
                    <a:solidFill>
                      <a:srgbClr val="DBEEF4"/>
                    </a:solidFill>
                  </a:tcPr>
                </a:tc>
                <a:tc>
                  <a:txBody>
                    <a:bodyPr anchor="t" rtlCol="false"/>
                    <a:lstStyle/>
                    <a:p>
                      <a:pPr algn="l">
                        <a:lnSpc>
                          <a:spcPts val="2560"/>
                        </a:lnSpc>
                        <a:defRPr/>
                      </a:pPr>
                      <a:r>
                        <a:rPr lang="en-US" sz="2133" spc="-1">
                          <a:solidFill>
                            <a:srgbClr val="000000"/>
                          </a:solidFill>
                          <a:latin typeface="Calibri (MS)"/>
                          <a:ea typeface="Calibri (MS)"/>
                          <a:cs typeface="Calibri (MS)"/>
                          <a:sym typeface="Calibri (MS)"/>
                        </a:rPr>
                        <a:t>English reading test, reading booklet and associated answer booklet.</a:t>
                      </a:r>
                      <a:endParaRPr lang="en-US" sz="1100"/>
                    </a:p>
                  </a:txBody>
                  <a:tcPr marL="90000" marR="90000" marT="90000" marB="90000" anchor="ctr">
                    <a:lnL cmpd="sng" algn="ctr" cap="flat" w="5760">
                      <a:solidFill>
                        <a:srgbClr val="000000"/>
                      </a:solidFill>
                      <a:prstDash val="solid"/>
                      <a:round/>
                      <a:headEnd type="none" w="med" len="med"/>
                      <a:tailEnd type="none" w="med" len="med"/>
                    </a:lnL>
                    <a:lnR cmpd="sng" algn="ctr" cap="flat" w="5760">
                      <a:solidFill>
                        <a:srgbClr val="000000"/>
                      </a:solidFill>
                      <a:prstDash val="solid"/>
                      <a:round/>
                      <a:headEnd type="none" w="med" len="med"/>
                      <a:tailEnd type="none" w="med" len="med"/>
                    </a:lnR>
                    <a:lnT cmpd="sng" algn="ctr" cap="flat" w="5760">
                      <a:solidFill>
                        <a:srgbClr val="000000"/>
                      </a:solidFill>
                      <a:prstDash val="solid"/>
                      <a:round/>
                      <a:headEnd type="none" w="med" len="med"/>
                      <a:tailEnd type="none" w="med" len="med"/>
                    </a:lnT>
                    <a:lnB cmpd="sng" algn="ctr" cap="flat" w="5760">
                      <a:solidFill>
                        <a:srgbClr val="000000"/>
                      </a:solidFill>
                      <a:prstDash val="solid"/>
                      <a:round/>
                      <a:headEnd type="none" w="med" len="med"/>
                      <a:tailEnd type="none" w="med" len="med"/>
                    </a:lnB>
                    <a:solidFill>
                      <a:srgbClr val="DBEEF4"/>
                    </a:solidFill>
                  </a:tcPr>
                </a:tc>
              </a:tr>
              <a:tr h="1268476">
                <a:tc>
                  <a:txBody>
                    <a:bodyPr anchor="t" rtlCol="false"/>
                    <a:lstStyle/>
                    <a:p>
                      <a:pPr algn="l">
                        <a:lnSpc>
                          <a:spcPts val="2560"/>
                        </a:lnSpc>
                        <a:defRPr/>
                      </a:pPr>
                      <a:r>
                        <a:rPr lang="en-US" sz="2133" spc="-1">
                          <a:solidFill>
                            <a:srgbClr val="000000"/>
                          </a:solidFill>
                          <a:latin typeface="Calibri (MS)"/>
                          <a:ea typeface="Calibri (MS)"/>
                          <a:cs typeface="Calibri (MS)"/>
                          <a:sym typeface="Calibri (MS)"/>
                        </a:rPr>
                        <a:t>Wednesday 13 May</a:t>
                      </a:r>
                      <a:endParaRPr lang="en-US" sz="1100"/>
                    </a:p>
                  </a:txBody>
                  <a:tcPr marL="90000" marR="90000" marT="90000" marB="90000" anchor="ctr">
                    <a:lnL cmpd="sng" algn="ctr" cap="flat" w="5760">
                      <a:solidFill>
                        <a:srgbClr val="000000"/>
                      </a:solidFill>
                      <a:prstDash val="solid"/>
                      <a:round/>
                      <a:headEnd type="none" w="med" len="med"/>
                      <a:tailEnd type="none" w="med" len="med"/>
                    </a:lnL>
                    <a:lnR cmpd="sng" algn="ctr" cap="flat" w="5760">
                      <a:solidFill>
                        <a:srgbClr val="000000"/>
                      </a:solidFill>
                      <a:prstDash val="solid"/>
                      <a:round/>
                      <a:headEnd type="none" w="med" len="med"/>
                      <a:tailEnd type="none" w="med" len="med"/>
                    </a:lnR>
                    <a:lnT cmpd="sng" algn="ctr" cap="flat" w="5760">
                      <a:solidFill>
                        <a:srgbClr val="000000"/>
                      </a:solidFill>
                      <a:prstDash val="solid"/>
                      <a:round/>
                      <a:headEnd type="none" w="med" len="med"/>
                      <a:tailEnd type="none" w="med" len="med"/>
                    </a:lnT>
                    <a:lnB cmpd="sng" algn="ctr" cap="flat" w="5760">
                      <a:solidFill>
                        <a:srgbClr val="000000"/>
                      </a:solidFill>
                      <a:prstDash val="solid"/>
                      <a:round/>
                      <a:headEnd type="none" w="med" len="med"/>
                      <a:tailEnd type="none" w="med" len="med"/>
                    </a:lnB>
                    <a:solidFill>
                      <a:srgbClr val="DBEEF4"/>
                    </a:solidFill>
                  </a:tcPr>
                </a:tc>
                <a:tc>
                  <a:txBody>
                    <a:bodyPr anchor="t" rtlCol="false"/>
                    <a:lstStyle/>
                    <a:p>
                      <a:pPr algn="l">
                        <a:lnSpc>
                          <a:spcPts val="2560"/>
                        </a:lnSpc>
                        <a:defRPr/>
                      </a:pPr>
                      <a:r>
                        <a:rPr lang="en-US" sz="2133" spc="-1">
                          <a:solidFill>
                            <a:srgbClr val="000000"/>
                          </a:solidFill>
                          <a:latin typeface="Calibri (MS)"/>
                          <a:ea typeface="Calibri (MS)"/>
                          <a:cs typeface="Calibri (MS)"/>
                          <a:sym typeface="Calibri (MS)"/>
                        </a:rPr>
                        <a:t>Mathematics, Paper 1, arithmetic test. </a:t>
                      </a:r>
                      <a:endParaRPr lang="en-US" sz="1100"/>
                    </a:p>
                    <a:p>
                      <a:pPr algn="l">
                        <a:lnSpc>
                          <a:spcPts val="2560"/>
                        </a:lnSpc>
                      </a:pPr>
                    </a:p>
                    <a:p>
                      <a:pPr algn="l">
                        <a:lnSpc>
                          <a:spcPts val="2560"/>
                        </a:lnSpc>
                      </a:pPr>
                      <a:r>
                        <a:rPr lang="en-US" sz="2133" spc="-1">
                          <a:solidFill>
                            <a:srgbClr val="000000"/>
                          </a:solidFill>
                          <a:latin typeface="Calibri (MS)"/>
                          <a:ea typeface="Calibri (MS)"/>
                          <a:cs typeface="Calibri (MS)"/>
                          <a:sym typeface="Calibri (MS)"/>
                        </a:rPr>
                        <a:t>Mathematics, Paper 2, reasoning.</a:t>
                      </a:r>
                    </a:p>
                  </a:txBody>
                  <a:tcPr marL="90000" marR="90000" marT="90000" marB="90000" anchor="ctr">
                    <a:lnL cmpd="sng" algn="ctr" cap="flat" w="5760">
                      <a:solidFill>
                        <a:srgbClr val="000000"/>
                      </a:solidFill>
                      <a:prstDash val="solid"/>
                      <a:round/>
                      <a:headEnd type="none" w="med" len="med"/>
                      <a:tailEnd type="none" w="med" len="med"/>
                    </a:lnL>
                    <a:lnR cmpd="sng" algn="ctr" cap="flat" w="5760">
                      <a:solidFill>
                        <a:srgbClr val="000000"/>
                      </a:solidFill>
                      <a:prstDash val="solid"/>
                      <a:round/>
                      <a:headEnd type="none" w="med" len="med"/>
                      <a:tailEnd type="none" w="med" len="med"/>
                    </a:lnR>
                    <a:lnT cmpd="sng" algn="ctr" cap="flat" w="5760">
                      <a:solidFill>
                        <a:srgbClr val="000000"/>
                      </a:solidFill>
                      <a:prstDash val="solid"/>
                      <a:round/>
                      <a:headEnd type="none" w="med" len="med"/>
                      <a:tailEnd type="none" w="med" len="med"/>
                    </a:lnT>
                    <a:lnB cmpd="sng" algn="ctr" cap="flat" w="5760">
                      <a:solidFill>
                        <a:srgbClr val="000000"/>
                      </a:solidFill>
                      <a:prstDash val="solid"/>
                      <a:round/>
                      <a:headEnd type="none" w="med" len="med"/>
                      <a:tailEnd type="none" w="med" len="med"/>
                    </a:lnB>
                    <a:solidFill>
                      <a:srgbClr val="DBEEF4"/>
                    </a:solidFill>
                  </a:tcPr>
                </a:tc>
              </a:tr>
              <a:tr h="619932">
                <a:tc>
                  <a:txBody>
                    <a:bodyPr anchor="t" rtlCol="false"/>
                    <a:lstStyle/>
                    <a:p>
                      <a:pPr algn="l">
                        <a:lnSpc>
                          <a:spcPts val="2560"/>
                        </a:lnSpc>
                        <a:defRPr/>
                      </a:pPr>
                      <a:r>
                        <a:rPr lang="en-US" sz="2133" spc="-1">
                          <a:solidFill>
                            <a:srgbClr val="000000"/>
                          </a:solidFill>
                          <a:latin typeface="Calibri (MS)"/>
                          <a:ea typeface="Calibri (MS)"/>
                          <a:cs typeface="Calibri (MS)"/>
                          <a:sym typeface="Calibri (MS)"/>
                        </a:rPr>
                        <a:t>Thursday 14 May</a:t>
                      </a:r>
                      <a:endParaRPr lang="en-US" sz="1100"/>
                    </a:p>
                  </a:txBody>
                  <a:tcPr marL="90000" marR="90000" marT="90000" marB="90000" anchor="ctr">
                    <a:lnL cmpd="sng" algn="ctr" cap="flat" w="5760">
                      <a:solidFill>
                        <a:srgbClr val="000000"/>
                      </a:solidFill>
                      <a:prstDash val="solid"/>
                      <a:round/>
                      <a:headEnd type="none" w="med" len="med"/>
                      <a:tailEnd type="none" w="med" len="med"/>
                    </a:lnL>
                    <a:lnR cmpd="sng" algn="ctr" cap="flat" w="5760">
                      <a:solidFill>
                        <a:srgbClr val="000000"/>
                      </a:solidFill>
                      <a:prstDash val="solid"/>
                      <a:round/>
                      <a:headEnd type="none" w="med" len="med"/>
                      <a:tailEnd type="none" w="med" len="med"/>
                    </a:lnR>
                    <a:lnT cmpd="sng" algn="ctr" cap="flat" w="5760">
                      <a:solidFill>
                        <a:srgbClr val="000000"/>
                      </a:solidFill>
                      <a:prstDash val="solid"/>
                      <a:round/>
                      <a:headEnd type="none" w="med" len="med"/>
                      <a:tailEnd type="none" w="med" len="med"/>
                    </a:lnT>
                    <a:lnB cmpd="sng" algn="ctr" cap="flat" w="5760">
                      <a:solidFill>
                        <a:srgbClr val="000000"/>
                      </a:solidFill>
                      <a:prstDash val="solid"/>
                      <a:round/>
                      <a:headEnd type="none" w="med" len="med"/>
                      <a:tailEnd type="none" w="med" len="med"/>
                    </a:lnB>
                    <a:solidFill>
                      <a:srgbClr val="DBEEF4"/>
                    </a:solidFill>
                  </a:tcPr>
                </a:tc>
                <a:tc>
                  <a:txBody>
                    <a:bodyPr anchor="t" rtlCol="false"/>
                    <a:lstStyle/>
                    <a:p>
                      <a:pPr algn="l">
                        <a:lnSpc>
                          <a:spcPts val="2560"/>
                        </a:lnSpc>
                        <a:defRPr/>
                      </a:pPr>
                      <a:r>
                        <a:rPr lang="en-US" sz="2133" spc="-1">
                          <a:solidFill>
                            <a:srgbClr val="000000"/>
                          </a:solidFill>
                          <a:latin typeface="Calibri (MS)"/>
                          <a:ea typeface="Calibri (MS)"/>
                          <a:cs typeface="Calibri (MS)"/>
                          <a:sym typeface="Calibri (MS)"/>
                        </a:rPr>
                        <a:t>Mathematics Paper 3, reasoning.</a:t>
                      </a:r>
                      <a:endParaRPr lang="en-US" sz="1100"/>
                    </a:p>
                  </a:txBody>
                  <a:tcPr marL="90000" marR="90000" marT="90000" marB="90000" anchor="ctr">
                    <a:lnL cmpd="sng" algn="ctr" cap="flat" w="5760">
                      <a:solidFill>
                        <a:srgbClr val="000000"/>
                      </a:solidFill>
                      <a:prstDash val="solid"/>
                      <a:round/>
                      <a:headEnd type="none" w="med" len="med"/>
                      <a:tailEnd type="none" w="med" len="med"/>
                    </a:lnL>
                    <a:lnR cmpd="sng" algn="ctr" cap="flat" w="5760">
                      <a:solidFill>
                        <a:srgbClr val="000000"/>
                      </a:solidFill>
                      <a:prstDash val="solid"/>
                      <a:round/>
                      <a:headEnd type="none" w="med" len="med"/>
                      <a:tailEnd type="none" w="med" len="med"/>
                    </a:lnR>
                    <a:lnT cmpd="sng" algn="ctr" cap="flat" w="5760">
                      <a:solidFill>
                        <a:srgbClr val="000000"/>
                      </a:solidFill>
                      <a:prstDash val="solid"/>
                      <a:round/>
                      <a:headEnd type="none" w="med" len="med"/>
                      <a:tailEnd type="none" w="med" len="med"/>
                    </a:lnT>
                    <a:lnB cmpd="sng" algn="ctr" cap="flat" w="5760">
                      <a:solidFill>
                        <a:srgbClr val="000000"/>
                      </a:solidFill>
                      <a:prstDash val="solid"/>
                      <a:round/>
                      <a:headEnd type="none" w="med" len="med"/>
                      <a:tailEnd type="none" w="med" len="med"/>
                    </a:lnB>
                    <a:solidFill>
                      <a:srgbClr val="DBEEF4"/>
                    </a:solidFill>
                  </a:tcPr>
                </a:tc>
              </a:tr>
            </a:tbl>
          </a:graphicData>
        </a:graphic>
      </p:graphicFrame>
    </p:spTree>
  </p:cSld>
  <p:clrMapOvr>
    <a:masterClrMapping/>
  </p:clrMapOvr>
  <p:transition spd="fast">
    <p:fade/>
  </p:transition>
</p:sld>
</file>

<file path=ppt/slides/slide22.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6912" y="193728"/>
            <a:ext cx="9746688" cy="1363266"/>
            <a:chOff x="0" y="0"/>
            <a:chExt cx="12995584" cy="1817688"/>
          </a:xfrm>
        </p:grpSpPr>
        <p:sp>
          <p:nvSpPr>
            <p:cNvPr name="Freeform 3" id="3"/>
            <p:cNvSpPr/>
            <p:nvPr/>
          </p:nvSpPr>
          <p:spPr>
            <a:xfrm flipH="false" flipV="false" rot="0">
              <a:off x="0" y="0"/>
              <a:ext cx="12995529" cy="1817652"/>
            </a:xfrm>
            <a:custGeom>
              <a:avLst/>
              <a:gdLst/>
              <a:ahLst/>
              <a:cxnLst/>
              <a:rect r="r" b="b" t="t" l="l"/>
              <a:pathLst>
                <a:path h="1817652" w="12995529">
                  <a:moveTo>
                    <a:pt x="0" y="0"/>
                  </a:moveTo>
                  <a:lnTo>
                    <a:pt x="12995529" y="0"/>
                  </a:lnTo>
                  <a:lnTo>
                    <a:pt x="12995529" y="1817652"/>
                  </a:lnTo>
                  <a:lnTo>
                    <a:pt x="0" y="1817652"/>
                  </a:lnTo>
                  <a:close/>
                </a:path>
              </a:pathLst>
            </a:custGeom>
            <a:solidFill>
              <a:srgbClr val="D3DFE7"/>
            </a:solidFill>
          </p:spPr>
        </p:sp>
        <p:sp>
          <p:nvSpPr>
            <p:cNvPr name="TextBox 4" id="4"/>
            <p:cNvSpPr txBox="true"/>
            <p:nvPr/>
          </p:nvSpPr>
          <p:spPr>
            <a:xfrm>
              <a:off x="0" y="-123825"/>
              <a:ext cx="12995584" cy="1941513"/>
            </a:xfrm>
            <a:prstGeom prst="rect">
              <a:avLst/>
            </a:prstGeom>
          </p:spPr>
          <p:txBody>
            <a:bodyPr anchor="t" rtlCol="false" tIns="50800" lIns="50800" bIns="50800" rIns="50800"/>
            <a:lstStyle/>
            <a:p>
              <a:pPr algn="ctr">
                <a:lnSpc>
                  <a:spcPts val="7680"/>
                </a:lnSpc>
              </a:pPr>
              <a:r>
                <a:rPr lang="en-US" sz="6400" spc="-1">
                  <a:solidFill>
                    <a:srgbClr val="000000"/>
                  </a:solidFill>
                  <a:latin typeface="Calibri (MS)"/>
                  <a:ea typeface="Calibri (MS)"/>
                  <a:cs typeface="Calibri (MS)"/>
                  <a:sym typeface="Calibri (MS)"/>
                </a:rPr>
                <a:t>How are we preparing?</a:t>
              </a:r>
            </a:p>
          </p:txBody>
        </p:sp>
      </p:grpSp>
      <p:sp>
        <p:nvSpPr>
          <p:cNvPr name="TextBox 5" id="5"/>
          <p:cNvSpPr txBox="true"/>
          <p:nvPr/>
        </p:nvSpPr>
        <p:spPr>
          <a:xfrm rot="0">
            <a:off x="361104" y="1851713"/>
            <a:ext cx="9038304" cy="5068830"/>
          </a:xfrm>
          <a:prstGeom prst="rect">
            <a:avLst/>
          </a:prstGeom>
        </p:spPr>
        <p:txBody>
          <a:bodyPr anchor="t" rtlCol="false" tIns="0" lIns="0" bIns="0" rIns="0">
            <a:spAutoFit/>
          </a:bodyPr>
          <a:lstStyle/>
          <a:p>
            <a:pPr algn="l" marL="302000" indent="-151000" lvl="1">
              <a:lnSpc>
                <a:spcPts val="2815"/>
              </a:lnSpc>
              <a:buFont typeface="Arial"/>
              <a:buChar char="•"/>
            </a:pPr>
            <a:r>
              <a:rPr lang="en-US" sz="2346" spc="-1">
                <a:solidFill>
                  <a:srgbClr val="000000"/>
                </a:solidFill>
                <a:latin typeface="Calibri (MS)"/>
                <a:ea typeface="Calibri (MS)"/>
                <a:cs typeface="Calibri (MS)"/>
                <a:sym typeface="Calibri (MS)"/>
              </a:rPr>
              <a:t>Teaching the more challenging learning objectives set out in the National Curriculum</a:t>
            </a:r>
          </a:p>
          <a:p>
            <a:pPr algn="l" marL="302000" indent="-151000" lvl="1">
              <a:lnSpc>
                <a:spcPts val="2815"/>
              </a:lnSpc>
              <a:buFont typeface="Arial"/>
              <a:buChar char="•"/>
            </a:pPr>
            <a:r>
              <a:rPr lang="en-US" sz="2346" spc="-1">
                <a:solidFill>
                  <a:srgbClr val="000000"/>
                </a:solidFill>
                <a:latin typeface="Calibri (MS)"/>
                <a:ea typeface="Calibri (MS)"/>
                <a:cs typeface="Calibri (MS)"/>
                <a:sym typeface="Calibri (MS)"/>
              </a:rPr>
              <a:t>Continuous Assessment</a:t>
            </a:r>
          </a:p>
          <a:p>
            <a:pPr algn="l" marL="302000" indent="-151000" lvl="1">
              <a:lnSpc>
                <a:spcPts val="2815"/>
              </a:lnSpc>
              <a:buFont typeface="Arial"/>
              <a:buChar char="•"/>
            </a:pPr>
            <a:r>
              <a:rPr lang="en-US" sz="2346" spc="-1">
                <a:solidFill>
                  <a:srgbClr val="000000"/>
                </a:solidFill>
                <a:latin typeface="Calibri (MS)"/>
                <a:ea typeface="Calibri (MS)"/>
                <a:cs typeface="Calibri (MS)"/>
                <a:sym typeface="Calibri (MS)"/>
              </a:rPr>
              <a:t>Focused Maths Lessons</a:t>
            </a:r>
          </a:p>
          <a:p>
            <a:pPr algn="l" marL="302000" indent="-151000" lvl="1">
              <a:lnSpc>
                <a:spcPts val="2815"/>
              </a:lnSpc>
              <a:buFont typeface="Arial"/>
              <a:buChar char="•"/>
            </a:pPr>
            <a:r>
              <a:rPr lang="en-US" sz="2346" spc="-1">
                <a:solidFill>
                  <a:srgbClr val="000000"/>
                </a:solidFill>
                <a:latin typeface="Calibri (MS)"/>
                <a:ea typeface="Calibri (MS)"/>
                <a:cs typeface="Calibri (MS)"/>
                <a:sym typeface="Calibri (MS)"/>
              </a:rPr>
              <a:t>Focused Spelling Lessons</a:t>
            </a:r>
          </a:p>
          <a:p>
            <a:pPr algn="l" marL="302000" indent="-151000" lvl="1">
              <a:lnSpc>
                <a:spcPts val="2815"/>
              </a:lnSpc>
              <a:buFont typeface="Arial"/>
              <a:buChar char="•"/>
            </a:pPr>
            <a:r>
              <a:rPr lang="en-US" sz="2346" spc="-1">
                <a:solidFill>
                  <a:srgbClr val="000000"/>
                </a:solidFill>
                <a:latin typeface="Calibri (MS)"/>
                <a:ea typeface="Calibri (MS)"/>
                <a:cs typeface="Calibri (MS)"/>
                <a:sym typeface="Calibri (MS)"/>
              </a:rPr>
              <a:t>Focused SPaG Lessons (Spelling, Punctuation &amp; Grammar)</a:t>
            </a:r>
          </a:p>
          <a:p>
            <a:pPr algn="l" marL="302000" indent="-151000" lvl="1">
              <a:lnSpc>
                <a:spcPts val="2815"/>
              </a:lnSpc>
              <a:buFont typeface="Arial"/>
              <a:buChar char="•"/>
            </a:pPr>
            <a:r>
              <a:rPr lang="en-US" sz="2346" spc="-1">
                <a:solidFill>
                  <a:srgbClr val="000000"/>
                </a:solidFill>
                <a:latin typeface="Calibri (MS)"/>
                <a:ea typeface="Calibri (MS)"/>
                <a:cs typeface="Calibri (MS)"/>
                <a:sym typeface="Calibri (MS)"/>
              </a:rPr>
              <a:t>Guided and Independent Reading</a:t>
            </a:r>
          </a:p>
          <a:p>
            <a:pPr algn="l" marL="302000" indent="-151000" lvl="1">
              <a:lnSpc>
                <a:spcPts val="2815"/>
              </a:lnSpc>
              <a:buFont typeface="Arial"/>
              <a:buChar char="•"/>
            </a:pPr>
            <a:r>
              <a:rPr lang="en-US" sz="2346" spc="-1">
                <a:solidFill>
                  <a:srgbClr val="000000"/>
                </a:solidFill>
                <a:latin typeface="Calibri (MS)"/>
                <a:ea typeface="Calibri (MS)"/>
                <a:cs typeface="Calibri (MS)"/>
                <a:sym typeface="Calibri (MS)"/>
              </a:rPr>
              <a:t>Writing Assessments carried out regularly</a:t>
            </a:r>
          </a:p>
          <a:p>
            <a:pPr algn="l" marL="302000" indent="-151000" lvl="1">
              <a:lnSpc>
                <a:spcPts val="2815"/>
              </a:lnSpc>
              <a:buFont typeface="Arial"/>
              <a:buChar char="•"/>
            </a:pPr>
            <a:r>
              <a:rPr lang="en-US" sz="2346" spc="-1">
                <a:solidFill>
                  <a:srgbClr val="000000"/>
                </a:solidFill>
                <a:latin typeface="Calibri (MS)"/>
                <a:ea typeface="Calibri (MS)"/>
                <a:cs typeface="Calibri (MS)"/>
                <a:sym typeface="Calibri (MS)"/>
              </a:rPr>
              <a:t>MOCKs</a:t>
            </a:r>
          </a:p>
          <a:p>
            <a:pPr algn="l" marL="302000" indent="-151000" lvl="1">
              <a:lnSpc>
                <a:spcPts val="2815"/>
              </a:lnSpc>
              <a:buFont typeface="Arial"/>
              <a:buChar char="•"/>
            </a:pPr>
            <a:r>
              <a:rPr lang="en-US" sz="2346" spc="-1">
                <a:solidFill>
                  <a:srgbClr val="000000"/>
                </a:solidFill>
                <a:latin typeface="Calibri (MS)"/>
                <a:ea typeface="Calibri (MS)"/>
                <a:cs typeface="Calibri (MS)"/>
                <a:sym typeface="Calibri (MS)"/>
              </a:rPr>
              <a:t>Practising previous SATS papers</a:t>
            </a:r>
          </a:p>
          <a:p>
            <a:pPr algn="l" marL="302000" indent="-151000" lvl="1">
              <a:lnSpc>
                <a:spcPts val="2815"/>
              </a:lnSpc>
              <a:buFont typeface="Arial"/>
              <a:buChar char="•"/>
            </a:pPr>
            <a:r>
              <a:rPr lang="en-US" sz="2346" spc="-1">
                <a:solidFill>
                  <a:srgbClr val="000000"/>
                </a:solidFill>
                <a:latin typeface="Calibri (MS)"/>
                <a:ea typeface="Calibri (MS)"/>
                <a:cs typeface="Calibri (MS)"/>
                <a:sym typeface="Calibri (MS)"/>
              </a:rPr>
              <a:t>Teaching ‘test techniques’ and vocabulary </a:t>
            </a:r>
          </a:p>
          <a:p>
            <a:pPr algn="l" marL="302000" indent="-151000" lvl="1">
              <a:lnSpc>
                <a:spcPts val="2815"/>
              </a:lnSpc>
              <a:buFont typeface="Arial"/>
              <a:buChar char="•"/>
            </a:pPr>
            <a:r>
              <a:rPr lang="en-US" sz="2346" spc="-1">
                <a:solidFill>
                  <a:srgbClr val="000000"/>
                </a:solidFill>
                <a:latin typeface="Calibri (MS)"/>
                <a:ea typeface="Calibri (MS)"/>
                <a:cs typeface="Calibri (MS)"/>
                <a:sym typeface="Calibri (MS)"/>
              </a:rPr>
              <a:t>Home Learning to support teaching &amp; learning in school</a:t>
            </a:r>
          </a:p>
          <a:p>
            <a:pPr algn="l" marL="302000" indent="-151000" lvl="1">
              <a:lnSpc>
                <a:spcPts val="2815"/>
              </a:lnSpc>
              <a:buFont typeface="Arial"/>
              <a:buChar char="•"/>
            </a:pPr>
            <a:r>
              <a:rPr lang="en-US" sz="2346" spc="-1">
                <a:solidFill>
                  <a:srgbClr val="000000"/>
                </a:solidFill>
                <a:latin typeface="Calibri (MS)"/>
                <a:ea typeface="Calibri (MS)"/>
                <a:cs typeface="Calibri (MS)"/>
                <a:sym typeface="Calibri (MS)"/>
              </a:rPr>
              <a:t>Mentoring and support </a:t>
            </a:r>
          </a:p>
          <a:p>
            <a:pPr algn="l" marL="302000" indent="-151000" lvl="1">
              <a:lnSpc>
                <a:spcPts val="2815"/>
              </a:lnSpc>
              <a:buFont typeface="Arial"/>
              <a:buChar char="•"/>
            </a:pPr>
            <a:r>
              <a:rPr lang="en-US" sz="2346" spc="-1">
                <a:solidFill>
                  <a:srgbClr val="000000"/>
                </a:solidFill>
                <a:latin typeface="Calibri (MS)"/>
                <a:ea typeface="Calibri (MS)"/>
                <a:cs typeface="Calibri (MS)"/>
                <a:sym typeface="Calibri (MS)"/>
              </a:rPr>
              <a:t>Keeping up to date with information provided by the DfE</a:t>
            </a:r>
          </a:p>
        </p:txBody>
      </p:sp>
    </p:spTree>
  </p:cSld>
  <p:clrMapOvr>
    <a:masterClrMapping/>
  </p:clrMapOvr>
  <p:transition spd="fast">
    <p:fade/>
  </p:transition>
</p:sld>
</file>

<file path=ppt/slides/slide23.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
        <p:nvSpPr>
          <p:cNvPr name="TextBox 2" id="2"/>
          <p:cNvSpPr txBox="true"/>
          <p:nvPr/>
        </p:nvSpPr>
        <p:spPr>
          <a:xfrm rot="0">
            <a:off x="389616" y="1851020"/>
            <a:ext cx="9001632" cy="4860806"/>
          </a:xfrm>
          <a:prstGeom prst="rect">
            <a:avLst/>
          </a:prstGeom>
        </p:spPr>
        <p:txBody>
          <a:bodyPr anchor="t" rtlCol="false" tIns="0" lIns="0" bIns="0" rIns="0">
            <a:spAutoFit/>
          </a:bodyPr>
          <a:lstStyle/>
          <a:p>
            <a:pPr algn="l" marL="308831" indent="-154416" lvl="1">
              <a:lnSpc>
                <a:spcPts val="3455"/>
              </a:lnSpc>
              <a:buFont typeface="Arial"/>
              <a:buChar char="•"/>
            </a:pPr>
            <a:r>
              <a:rPr lang="en-US" sz="2399" spc="-1">
                <a:solidFill>
                  <a:srgbClr val="000000"/>
                </a:solidFill>
                <a:latin typeface="Calibri (MS)"/>
                <a:ea typeface="Calibri (MS)"/>
                <a:cs typeface="Calibri (MS)"/>
                <a:sym typeface="Calibri (MS)"/>
              </a:rPr>
              <a:t>Try not to put pressure on your child – you know your child best.</a:t>
            </a:r>
          </a:p>
          <a:p>
            <a:pPr algn="l" marL="308831" indent="-154416" lvl="1">
              <a:lnSpc>
                <a:spcPts val="3455"/>
              </a:lnSpc>
              <a:buFont typeface="Arial"/>
              <a:buChar char="•"/>
            </a:pPr>
            <a:r>
              <a:rPr lang="en-US" sz="2399" spc="-1">
                <a:solidFill>
                  <a:srgbClr val="000000"/>
                </a:solidFill>
                <a:latin typeface="Calibri (MS)"/>
                <a:ea typeface="Calibri (MS)"/>
                <a:cs typeface="Calibri (MS)"/>
                <a:sym typeface="Calibri (MS)"/>
              </a:rPr>
              <a:t>Support with homework and targets that have been discussed at Parents Evening.</a:t>
            </a:r>
          </a:p>
          <a:p>
            <a:pPr algn="l" marL="308831" indent="-154416" lvl="1">
              <a:lnSpc>
                <a:spcPts val="3455"/>
              </a:lnSpc>
              <a:buFont typeface="Arial"/>
              <a:buChar char="•"/>
            </a:pPr>
            <a:r>
              <a:rPr lang="en-US" sz="2399" spc="-1">
                <a:solidFill>
                  <a:srgbClr val="000000"/>
                </a:solidFill>
                <a:latin typeface="Calibri (MS)"/>
                <a:ea typeface="Calibri (MS)"/>
                <a:cs typeface="Calibri (MS)"/>
                <a:sym typeface="Calibri (MS)"/>
              </a:rPr>
              <a:t>Read regularly and discuss a variety of texts – not just ‘listening’ to your child read.</a:t>
            </a:r>
          </a:p>
          <a:p>
            <a:pPr algn="l" marL="308831" indent="-154416" lvl="1">
              <a:lnSpc>
                <a:spcPts val="3455"/>
              </a:lnSpc>
              <a:buFont typeface="Arial"/>
              <a:buChar char="•"/>
            </a:pPr>
            <a:r>
              <a:rPr lang="en-US" sz="2399" spc="-1">
                <a:solidFill>
                  <a:srgbClr val="000000"/>
                </a:solidFill>
                <a:latin typeface="Calibri (MS)"/>
                <a:ea typeface="Calibri (MS)"/>
                <a:cs typeface="Calibri (MS)"/>
                <a:sym typeface="Calibri (MS)"/>
              </a:rPr>
              <a:t>Short bursts of mental maths, </a:t>
            </a:r>
            <a:r>
              <a:rPr lang="en-US" b="true" sz="2399" spc="-1" u="sng">
                <a:solidFill>
                  <a:srgbClr val="000000"/>
                </a:solidFill>
                <a:latin typeface="Calibri (MS) Bold"/>
                <a:ea typeface="Calibri (MS) Bold"/>
                <a:cs typeface="Calibri (MS) Bold"/>
                <a:sym typeface="Calibri (MS) Bold"/>
              </a:rPr>
              <a:t>times tables</a:t>
            </a:r>
            <a:r>
              <a:rPr lang="en-US" b="true" sz="2399" spc="-1">
                <a:solidFill>
                  <a:srgbClr val="000000"/>
                </a:solidFill>
                <a:latin typeface="Calibri (MS) Bold"/>
                <a:ea typeface="Calibri (MS) Bold"/>
                <a:cs typeface="Calibri (MS) Bold"/>
                <a:sym typeface="Calibri (MS) Bold"/>
              </a:rPr>
              <a:t> </a:t>
            </a:r>
            <a:r>
              <a:rPr lang="en-US" sz="2399" spc="-1">
                <a:solidFill>
                  <a:srgbClr val="000000"/>
                </a:solidFill>
                <a:latin typeface="Calibri (MS)"/>
                <a:ea typeface="Calibri (MS)"/>
                <a:cs typeface="Calibri (MS)"/>
                <a:sym typeface="Calibri (MS)"/>
              </a:rPr>
              <a:t>and problem solving etc.</a:t>
            </a:r>
          </a:p>
          <a:p>
            <a:pPr algn="l" marL="308730" indent="-154365" lvl="1">
              <a:lnSpc>
                <a:spcPts val="3455"/>
              </a:lnSpc>
              <a:buFont typeface="Arial"/>
              <a:buChar char="•"/>
            </a:pPr>
            <a:r>
              <a:rPr lang="en-US" sz="2399">
                <a:solidFill>
                  <a:srgbClr val="000000"/>
                </a:solidFill>
                <a:latin typeface="Calibri (MS)"/>
                <a:ea typeface="Calibri (MS)"/>
                <a:cs typeface="Calibri (MS)"/>
                <a:sym typeface="Calibri (MS)"/>
              </a:rPr>
              <a:t>Use the previous test papers only if advised by school as they are used in school as assessment and practise for the children.  Using the same papers at home makes it difficult to prepare the children adequately.</a:t>
            </a:r>
          </a:p>
          <a:p>
            <a:pPr algn="l" marL="308831" indent="-154416" lvl="1">
              <a:lnSpc>
                <a:spcPts val="3455"/>
              </a:lnSpc>
              <a:buFont typeface="Arial"/>
              <a:buChar char="•"/>
            </a:pPr>
            <a:r>
              <a:rPr lang="en-US" sz="2399" spc="-1">
                <a:solidFill>
                  <a:srgbClr val="000000"/>
                </a:solidFill>
                <a:latin typeface="Calibri (MS)"/>
                <a:ea typeface="Calibri (MS)"/>
                <a:cs typeface="Calibri (MS)"/>
                <a:sym typeface="Calibri (MS)"/>
              </a:rPr>
              <a:t>Useful website - maths.com, spag.co.uk and TTRS</a:t>
            </a:r>
          </a:p>
        </p:txBody>
      </p:sp>
      <p:grpSp>
        <p:nvGrpSpPr>
          <p:cNvPr name="Group 3" id="3"/>
          <p:cNvGrpSpPr/>
          <p:nvPr/>
        </p:nvGrpSpPr>
        <p:grpSpPr>
          <a:xfrm rot="0">
            <a:off x="0" y="162432"/>
            <a:ext cx="9780864" cy="1363266"/>
            <a:chOff x="0" y="0"/>
            <a:chExt cx="13041152" cy="1817688"/>
          </a:xfrm>
        </p:grpSpPr>
        <p:sp>
          <p:nvSpPr>
            <p:cNvPr name="Freeform 4" id="4"/>
            <p:cNvSpPr/>
            <p:nvPr/>
          </p:nvSpPr>
          <p:spPr>
            <a:xfrm flipH="false" flipV="false" rot="0">
              <a:off x="0" y="0"/>
              <a:ext cx="13041122" cy="1817652"/>
            </a:xfrm>
            <a:custGeom>
              <a:avLst/>
              <a:gdLst/>
              <a:ahLst/>
              <a:cxnLst/>
              <a:rect r="r" b="b" t="t" l="l"/>
              <a:pathLst>
                <a:path h="1817652" w="13041122">
                  <a:moveTo>
                    <a:pt x="0" y="0"/>
                  </a:moveTo>
                  <a:lnTo>
                    <a:pt x="13041122" y="0"/>
                  </a:lnTo>
                  <a:lnTo>
                    <a:pt x="13041122" y="1817652"/>
                  </a:lnTo>
                  <a:lnTo>
                    <a:pt x="0" y="1817652"/>
                  </a:lnTo>
                  <a:close/>
                </a:path>
              </a:pathLst>
            </a:custGeom>
            <a:solidFill>
              <a:srgbClr val="D3DFE7"/>
            </a:solidFill>
          </p:spPr>
        </p:sp>
        <p:sp>
          <p:nvSpPr>
            <p:cNvPr name="TextBox 5" id="5"/>
            <p:cNvSpPr txBox="true"/>
            <p:nvPr/>
          </p:nvSpPr>
          <p:spPr>
            <a:xfrm>
              <a:off x="0" y="-123825"/>
              <a:ext cx="13041152" cy="1941513"/>
            </a:xfrm>
            <a:prstGeom prst="rect">
              <a:avLst/>
            </a:prstGeom>
          </p:spPr>
          <p:txBody>
            <a:bodyPr anchor="t" rtlCol="false" tIns="50800" lIns="50800" bIns="50800" rIns="50800"/>
            <a:lstStyle/>
            <a:p>
              <a:pPr algn="ctr">
                <a:lnSpc>
                  <a:spcPts val="7680"/>
                </a:lnSpc>
              </a:pPr>
              <a:r>
                <a:rPr lang="en-US" sz="6400" spc="-1">
                  <a:solidFill>
                    <a:srgbClr val="000000"/>
                  </a:solidFill>
                  <a:latin typeface="Calibri (MS)"/>
                  <a:ea typeface="Calibri (MS)"/>
                  <a:cs typeface="Calibri (MS)"/>
                  <a:sym typeface="Calibri (MS)"/>
                </a:rPr>
                <a:t>HELPING AT HOME</a:t>
              </a:r>
            </a:p>
          </p:txBody>
        </p:sp>
      </p:grpSp>
    </p:spTree>
  </p:cSld>
  <p:clrMapOvr>
    <a:masterClrMapping/>
  </p:clrMapOvr>
  <p:transition spd="fast">
    <p:fade/>
  </p:transition>
</p:sld>
</file>

<file path=ppt/slides/slide24.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
        <p:nvSpPr>
          <p:cNvPr name="TextBox 2" id="2"/>
          <p:cNvSpPr txBox="true"/>
          <p:nvPr/>
        </p:nvSpPr>
        <p:spPr>
          <a:xfrm rot="0">
            <a:off x="413328" y="1950685"/>
            <a:ext cx="8920032" cy="3857625"/>
          </a:xfrm>
          <a:prstGeom prst="rect">
            <a:avLst/>
          </a:prstGeom>
        </p:spPr>
        <p:txBody>
          <a:bodyPr anchor="t" rtlCol="false" tIns="0" lIns="0" bIns="0" rIns="0">
            <a:spAutoFit/>
          </a:bodyPr>
          <a:lstStyle/>
          <a:p>
            <a:pPr algn="ctr">
              <a:lnSpc>
                <a:spcPts val="3071"/>
              </a:lnSpc>
            </a:pPr>
            <a:r>
              <a:rPr lang="en-US" sz="2559" spc="-1">
                <a:solidFill>
                  <a:srgbClr val="000000"/>
                </a:solidFill>
                <a:latin typeface="Calibri (MS)"/>
                <a:ea typeface="Calibri (MS)"/>
                <a:cs typeface="Calibri (MS)"/>
                <a:sym typeface="Calibri (MS)"/>
              </a:rPr>
              <a:t>Some support can be given to children who have an Educational Health Care Plan.</a:t>
            </a:r>
          </a:p>
          <a:p>
            <a:pPr algn="ctr">
              <a:lnSpc>
                <a:spcPts val="3071"/>
              </a:lnSpc>
            </a:pPr>
            <a:r>
              <a:rPr lang="en-US" sz="2559" spc="-1">
                <a:solidFill>
                  <a:srgbClr val="000000"/>
                </a:solidFill>
                <a:latin typeface="Calibri (MS)"/>
                <a:ea typeface="Calibri (MS)"/>
                <a:cs typeface="Calibri (MS)"/>
                <a:sym typeface="Calibri (MS)"/>
              </a:rPr>
              <a:t>  Requests for additional time will be made by teachers using their knowledge of children and the children’s individual needs.</a:t>
            </a:r>
          </a:p>
          <a:p>
            <a:pPr algn="ctr">
              <a:lnSpc>
                <a:spcPts val="3071"/>
              </a:lnSpc>
            </a:pPr>
            <a:r>
              <a:rPr lang="en-US" sz="2559" spc="-1">
                <a:solidFill>
                  <a:srgbClr val="000000"/>
                </a:solidFill>
                <a:latin typeface="Calibri (MS)"/>
                <a:ea typeface="Calibri (MS)"/>
                <a:cs typeface="Calibri (MS)"/>
                <a:sym typeface="Calibri (MS)"/>
              </a:rPr>
              <a:t>Children who are unable to sit and work for a long period because of a special educational need, or disability, or because of behavioural, emotional or social difficulties may receive some support.</a:t>
            </a:r>
          </a:p>
          <a:p>
            <a:pPr algn="ctr">
              <a:lnSpc>
                <a:spcPts val="3071"/>
              </a:lnSpc>
            </a:pPr>
            <a:r>
              <a:rPr lang="en-US" sz="2559" spc="-1">
                <a:solidFill>
                  <a:srgbClr val="000000"/>
                </a:solidFill>
                <a:latin typeface="Calibri (MS)"/>
                <a:ea typeface="Calibri (MS)"/>
                <a:cs typeface="Calibri (MS)"/>
                <a:sym typeface="Calibri (MS)"/>
              </a:rPr>
              <a:t>Children with English as an additional language and who have limited fluency in English may receive some support.</a:t>
            </a:r>
          </a:p>
        </p:txBody>
      </p:sp>
      <p:grpSp>
        <p:nvGrpSpPr>
          <p:cNvPr name="Group 3" id="3"/>
          <p:cNvGrpSpPr/>
          <p:nvPr/>
        </p:nvGrpSpPr>
        <p:grpSpPr>
          <a:xfrm rot="0">
            <a:off x="0" y="347136"/>
            <a:ext cx="9746688" cy="1140864"/>
            <a:chOff x="0" y="0"/>
            <a:chExt cx="12995584" cy="1521152"/>
          </a:xfrm>
        </p:grpSpPr>
        <p:sp>
          <p:nvSpPr>
            <p:cNvPr name="Freeform 4" id="4"/>
            <p:cNvSpPr/>
            <p:nvPr/>
          </p:nvSpPr>
          <p:spPr>
            <a:xfrm flipH="false" flipV="false" rot="0">
              <a:off x="0" y="0"/>
              <a:ext cx="12995529" cy="1521206"/>
            </a:xfrm>
            <a:custGeom>
              <a:avLst/>
              <a:gdLst/>
              <a:ahLst/>
              <a:cxnLst/>
              <a:rect r="r" b="b" t="t" l="l"/>
              <a:pathLst>
                <a:path h="1521206" w="12995529">
                  <a:moveTo>
                    <a:pt x="0" y="0"/>
                  </a:moveTo>
                  <a:lnTo>
                    <a:pt x="12995529" y="0"/>
                  </a:lnTo>
                  <a:lnTo>
                    <a:pt x="12995529" y="1521206"/>
                  </a:lnTo>
                  <a:lnTo>
                    <a:pt x="0" y="1521206"/>
                  </a:lnTo>
                  <a:close/>
                </a:path>
              </a:pathLst>
            </a:custGeom>
            <a:solidFill>
              <a:srgbClr val="D3DFE7"/>
            </a:solidFill>
          </p:spPr>
        </p:sp>
        <p:sp>
          <p:nvSpPr>
            <p:cNvPr name="TextBox 5" id="5"/>
            <p:cNvSpPr txBox="true"/>
            <p:nvPr/>
          </p:nvSpPr>
          <p:spPr>
            <a:xfrm>
              <a:off x="0" y="-66675"/>
              <a:ext cx="12995584" cy="1587827"/>
            </a:xfrm>
            <a:prstGeom prst="rect">
              <a:avLst/>
            </a:prstGeom>
          </p:spPr>
          <p:txBody>
            <a:bodyPr anchor="t" rtlCol="false" tIns="50800" lIns="50800" bIns="50800" rIns="50800"/>
            <a:lstStyle/>
            <a:p>
              <a:pPr algn="ctr">
                <a:lnSpc>
                  <a:spcPts val="4095"/>
                </a:lnSpc>
              </a:pPr>
              <a:r>
                <a:rPr lang="en-US" sz="3413" spc="-1">
                  <a:solidFill>
                    <a:srgbClr val="000000"/>
                  </a:solidFill>
                  <a:latin typeface="Calibri (MS)"/>
                  <a:ea typeface="Calibri (MS)"/>
                  <a:cs typeface="Calibri (MS)"/>
                  <a:sym typeface="Calibri (MS)"/>
                </a:rPr>
                <a:t>SPECIAL EDUCATIONAL NEEDS &amp; DISABILITIES</a:t>
              </a:r>
            </a:p>
          </p:txBody>
        </p:sp>
      </p:grpSp>
    </p:spTree>
  </p:cSld>
  <p:clrMapOvr>
    <a:masterClrMapping/>
  </p:clrMapOvr>
  <p:transition spd="fast">
    <p:fade/>
  </p:transition>
</p:sld>
</file>

<file path=ppt/slides/slide25.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6912" y="355584"/>
            <a:ext cx="9746688" cy="1363266"/>
            <a:chOff x="0" y="0"/>
            <a:chExt cx="12995584" cy="1817688"/>
          </a:xfrm>
        </p:grpSpPr>
        <p:sp>
          <p:nvSpPr>
            <p:cNvPr name="Freeform 3" id="3"/>
            <p:cNvSpPr/>
            <p:nvPr/>
          </p:nvSpPr>
          <p:spPr>
            <a:xfrm flipH="false" flipV="false" rot="0">
              <a:off x="0" y="0"/>
              <a:ext cx="12995529" cy="1817652"/>
            </a:xfrm>
            <a:custGeom>
              <a:avLst/>
              <a:gdLst/>
              <a:ahLst/>
              <a:cxnLst/>
              <a:rect r="r" b="b" t="t" l="l"/>
              <a:pathLst>
                <a:path h="1817652" w="12995529">
                  <a:moveTo>
                    <a:pt x="0" y="0"/>
                  </a:moveTo>
                  <a:lnTo>
                    <a:pt x="12995529" y="0"/>
                  </a:lnTo>
                  <a:lnTo>
                    <a:pt x="12995529" y="1817652"/>
                  </a:lnTo>
                  <a:lnTo>
                    <a:pt x="0" y="1817652"/>
                  </a:lnTo>
                  <a:close/>
                </a:path>
              </a:pathLst>
            </a:custGeom>
            <a:solidFill>
              <a:srgbClr val="D3DFE7"/>
            </a:solidFill>
          </p:spPr>
        </p:sp>
        <p:sp>
          <p:nvSpPr>
            <p:cNvPr name="TextBox 4" id="4"/>
            <p:cNvSpPr txBox="true"/>
            <p:nvPr/>
          </p:nvSpPr>
          <p:spPr>
            <a:xfrm>
              <a:off x="0" y="-123825"/>
              <a:ext cx="12995584" cy="1941513"/>
            </a:xfrm>
            <a:prstGeom prst="rect">
              <a:avLst/>
            </a:prstGeom>
          </p:spPr>
          <p:txBody>
            <a:bodyPr anchor="t" rtlCol="false" tIns="50800" lIns="50800" bIns="50800" rIns="50800"/>
            <a:lstStyle/>
            <a:p>
              <a:pPr algn="ctr">
                <a:lnSpc>
                  <a:spcPts val="7680"/>
                </a:lnSpc>
              </a:pPr>
              <a:r>
                <a:rPr lang="en-US" sz="6400" spc="-1">
                  <a:solidFill>
                    <a:srgbClr val="000000"/>
                  </a:solidFill>
                  <a:latin typeface="Calibri (MS)"/>
                  <a:ea typeface="Calibri (MS)"/>
                  <a:cs typeface="Calibri (MS)"/>
                  <a:sym typeface="Calibri (MS)"/>
                </a:rPr>
                <a:t>REPORTING RESULTS</a:t>
              </a:r>
            </a:p>
          </p:txBody>
        </p:sp>
      </p:grpSp>
      <p:sp>
        <p:nvSpPr>
          <p:cNvPr name="TextBox 5" id="5"/>
          <p:cNvSpPr txBox="true"/>
          <p:nvPr/>
        </p:nvSpPr>
        <p:spPr>
          <a:xfrm rot="0">
            <a:off x="581136" y="2276475"/>
            <a:ext cx="8598240" cy="1952625"/>
          </a:xfrm>
          <a:prstGeom prst="rect">
            <a:avLst/>
          </a:prstGeom>
        </p:spPr>
        <p:txBody>
          <a:bodyPr anchor="t" rtlCol="false" tIns="0" lIns="0" bIns="0" rIns="0">
            <a:spAutoFit/>
          </a:bodyPr>
          <a:lstStyle/>
          <a:p>
            <a:pPr algn="l" marL="329455" indent="-164727" lvl="1">
              <a:lnSpc>
                <a:spcPts val="3071"/>
              </a:lnSpc>
              <a:buFont typeface="Arial"/>
              <a:buChar char="•"/>
            </a:pPr>
            <a:r>
              <a:rPr lang="en-US" sz="2559" spc="-1">
                <a:solidFill>
                  <a:srgbClr val="000000"/>
                </a:solidFill>
                <a:latin typeface="Calibri (MS)"/>
                <a:ea typeface="Calibri (MS)"/>
                <a:cs typeface="Calibri (MS)"/>
                <a:sym typeface="Calibri (MS)"/>
              </a:rPr>
              <a:t>Teacher assessments will be passed on to Year 7 so the results can be used in planning for KS3 teaching.</a:t>
            </a:r>
          </a:p>
          <a:p>
            <a:pPr algn="l" marL="329455" indent="-164727" lvl="1">
              <a:lnSpc>
                <a:spcPts val="3071"/>
              </a:lnSpc>
              <a:buFont typeface="Arial"/>
              <a:buChar char="•"/>
            </a:pPr>
            <a:r>
              <a:rPr lang="en-US" sz="2559" spc="-1">
                <a:solidFill>
                  <a:srgbClr val="000000"/>
                </a:solidFill>
                <a:latin typeface="Calibri (MS)"/>
                <a:ea typeface="Calibri (MS)"/>
                <a:cs typeface="Calibri (MS)"/>
                <a:sym typeface="Calibri (MS)"/>
              </a:rPr>
              <a:t>The test results are available mid-end of July.</a:t>
            </a:r>
          </a:p>
          <a:p>
            <a:pPr algn="l" marL="329455" indent="-164727" lvl="1">
              <a:lnSpc>
                <a:spcPts val="3071"/>
              </a:lnSpc>
              <a:buFont typeface="Arial"/>
              <a:buChar char="•"/>
            </a:pPr>
            <a:r>
              <a:rPr lang="en-US" sz="2559" spc="-1">
                <a:solidFill>
                  <a:srgbClr val="000000"/>
                </a:solidFill>
                <a:latin typeface="Calibri (MS)"/>
                <a:ea typeface="Calibri (MS)"/>
                <a:cs typeface="Calibri (MS)"/>
                <a:sym typeface="Calibri (MS)"/>
              </a:rPr>
              <a:t>Written reports are given at the end of the summer term along with your child’s results and the results for school.   </a:t>
            </a:r>
          </a:p>
        </p:txBody>
      </p:sp>
    </p:spTree>
  </p:cSld>
  <p:clrMapOvr>
    <a:masterClrMapping/>
  </p:clrMapOvr>
  <p:transition spd="fast">
    <p:fade/>
  </p:transition>
</p:sld>
</file>

<file path=ppt/slides/slide26.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
        <p:nvSpPr>
          <p:cNvPr name="TextBox 2" id="2"/>
          <p:cNvSpPr txBox="true"/>
          <p:nvPr/>
        </p:nvSpPr>
        <p:spPr>
          <a:xfrm rot="0">
            <a:off x="431184" y="1993203"/>
            <a:ext cx="8884320" cy="2990850"/>
          </a:xfrm>
          <a:prstGeom prst="rect">
            <a:avLst/>
          </a:prstGeom>
        </p:spPr>
        <p:txBody>
          <a:bodyPr anchor="t" rtlCol="false" tIns="0" lIns="0" bIns="0" rIns="0">
            <a:spAutoFit/>
          </a:bodyPr>
          <a:lstStyle/>
          <a:p>
            <a:pPr algn="ctr">
              <a:lnSpc>
                <a:spcPts val="4608"/>
              </a:lnSpc>
            </a:pPr>
            <a:r>
              <a:rPr lang="en-US" sz="3840" spc="-1">
                <a:solidFill>
                  <a:srgbClr val="000000"/>
                </a:solidFill>
                <a:latin typeface="Calibri (MS)"/>
                <a:ea typeface="Calibri (MS)"/>
                <a:cs typeface="Calibri (MS)"/>
                <a:sym typeface="Calibri (MS)"/>
              </a:rPr>
              <a:t>Early nights and lots of sleep</a:t>
            </a:r>
          </a:p>
          <a:p>
            <a:pPr algn="ctr">
              <a:lnSpc>
                <a:spcPts val="4608"/>
              </a:lnSpc>
            </a:pPr>
            <a:r>
              <a:rPr lang="en-US" sz="3840" spc="-1">
                <a:solidFill>
                  <a:srgbClr val="000000"/>
                </a:solidFill>
                <a:latin typeface="Calibri (MS)"/>
                <a:ea typeface="Calibri (MS)"/>
                <a:cs typeface="Calibri (MS)"/>
                <a:sym typeface="Calibri (MS)"/>
              </a:rPr>
              <a:t>Good attendance</a:t>
            </a:r>
          </a:p>
          <a:p>
            <a:pPr algn="ctr">
              <a:lnSpc>
                <a:spcPts val="4608"/>
              </a:lnSpc>
            </a:pPr>
            <a:r>
              <a:rPr lang="en-US" sz="3840" spc="-1">
                <a:solidFill>
                  <a:srgbClr val="000000"/>
                </a:solidFill>
                <a:latin typeface="Calibri (MS)"/>
                <a:ea typeface="Calibri (MS)"/>
                <a:cs typeface="Calibri (MS)"/>
                <a:sym typeface="Calibri (MS)"/>
              </a:rPr>
              <a:t>Good punctuality</a:t>
            </a:r>
          </a:p>
          <a:p>
            <a:pPr algn="ctr">
              <a:lnSpc>
                <a:spcPts val="4608"/>
              </a:lnSpc>
            </a:pPr>
            <a:r>
              <a:rPr lang="en-US" sz="3840" spc="-1">
                <a:solidFill>
                  <a:srgbClr val="000000"/>
                </a:solidFill>
                <a:latin typeface="Calibri (MS)"/>
                <a:ea typeface="Calibri (MS)"/>
                <a:cs typeface="Calibri (MS)"/>
                <a:sym typeface="Calibri (MS)"/>
              </a:rPr>
              <a:t>A good breakfast</a:t>
            </a:r>
          </a:p>
          <a:p>
            <a:pPr algn="ctr">
              <a:lnSpc>
                <a:spcPts val="4608"/>
              </a:lnSpc>
            </a:pPr>
            <a:r>
              <a:rPr lang="en-US" b="true" sz="3840" spc="-1">
                <a:solidFill>
                  <a:srgbClr val="000000"/>
                </a:solidFill>
                <a:latin typeface="Calibri (MS) Bold"/>
                <a:ea typeface="Calibri (MS) Bold"/>
                <a:cs typeface="Calibri (MS) Bold"/>
                <a:sym typeface="Calibri (MS) Bold"/>
              </a:rPr>
              <a:t>LOTS OF PRAISE AND ENCOURAGEMENT!</a:t>
            </a:r>
          </a:p>
        </p:txBody>
      </p:sp>
      <p:grpSp>
        <p:nvGrpSpPr>
          <p:cNvPr name="Group 3" id="3"/>
          <p:cNvGrpSpPr/>
          <p:nvPr/>
        </p:nvGrpSpPr>
        <p:grpSpPr>
          <a:xfrm rot="0">
            <a:off x="0" y="363242"/>
            <a:ext cx="9746688" cy="1363266"/>
            <a:chOff x="0" y="0"/>
            <a:chExt cx="12995584" cy="1817688"/>
          </a:xfrm>
        </p:grpSpPr>
        <p:sp>
          <p:nvSpPr>
            <p:cNvPr name="Freeform 4" id="4"/>
            <p:cNvSpPr/>
            <p:nvPr/>
          </p:nvSpPr>
          <p:spPr>
            <a:xfrm flipH="false" flipV="false" rot="0">
              <a:off x="0" y="0"/>
              <a:ext cx="12995529" cy="1817652"/>
            </a:xfrm>
            <a:custGeom>
              <a:avLst/>
              <a:gdLst/>
              <a:ahLst/>
              <a:cxnLst/>
              <a:rect r="r" b="b" t="t" l="l"/>
              <a:pathLst>
                <a:path h="1817652" w="12995529">
                  <a:moveTo>
                    <a:pt x="0" y="0"/>
                  </a:moveTo>
                  <a:lnTo>
                    <a:pt x="12995529" y="0"/>
                  </a:lnTo>
                  <a:lnTo>
                    <a:pt x="12995529" y="1817652"/>
                  </a:lnTo>
                  <a:lnTo>
                    <a:pt x="0" y="1817652"/>
                  </a:lnTo>
                  <a:close/>
                </a:path>
              </a:pathLst>
            </a:custGeom>
            <a:solidFill>
              <a:srgbClr val="D3DFE7"/>
            </a:solidFill>
          </p:spPr>
        </p:sp>
        <p:sp>
          <p:nvSpPr>
            <p:cNvPr name="TextBox 5" id="5"/>
            <p:cNvSpPr txBox="true"/>
            <p:nvPr/>
          </p:nvSpPr>
          <p:spPr>
            <a:xfrm>
              <a:off x="0" y="-123825"/>
              <a:ext cx="12995584" cy="1941513"/>
            </a:xfrm>
            <a:prstGeom prst="rect">
              <a:avLst/>
            </a:prstGeom>
          </p:spPr>
          <p:txBody>
            <a:bodyPr anchor="t" rtlCol="false" tIns="50800" lIns="50800" bIns="50800" rIns="50800"/>
            <a:lstStyle/>
            <a:p>
              <a:pPr algn="ctr">
                <a:lnSpc>
                  <a:spcPts val="7680"/>
                </a:lnSpc>
              </a:pPr>
              <a:r>
                <a:rPr lang="en-US" sz="6400" spc="-1">
                  <a:solidFill>
                    <a:srgbClr val="000000"/>
                  </a:solidFill>
                  <a:latin typeface="Calibri (MS)"/>
                  <a:ea typeface="Calibri (MS)"/>
                  <a:cs typeface="Calibri (MS)"/>
                  <a:sym typeface="Calibri (MS)"/>
                </a:rPr>
                <a:t>WE RECOMMEND:-</a:t>
              </a:r>
            </a:p>
          </p:txBody>
        </p:sp>
      </p:grpSp>
    </p:spTree>
  </p:cSld>
  <p:clrMapOvr>
    <a:masterClrMapping/>
  </p:clrMapOvr>
  <p:transition spd="fast">
    <p:fade/>
  </p:transition>
</p:sld>
</file>

<file path=ppt/slides/slide27.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6912" y="731520"/>
            <a:ext cx="9746688" cy="1363266"/>
            <a:chOff x="0" y="0"/>
            <a:chExt cx="12995584" cy="1817688"/>
          </a:xfrm>
        </p:grpSpPr>
        <p:sp>
          <p:nvSpPr>
            <p:cNvPr name="Freeform 3" id="3"/>
            <p:cNvSpPr/>
            <p:nvPr/>
          </p:nvSpPr>
          <p:spPr>
            <a:xfrm flipH="false" flipV="false" rot="0">
              <a:off x="0" y="0"/>
              <a:ext cx="12995529" cy="1817652"/>
            </a:xfrm>
            <a:custGeom>
              <a:avLst/>
              <a:gdLst/>
              <a:ahLst/>
              <a:cxnLst/>
              <a:rect r="r" b="b" t="t" l="l"/>
              <a:pathLst>
                <a:path h="1817652" w="12995529">
                  <a:moveTo>
                    <a:pt x="0" y="0"/>
                  </a:moveTo>
                  <a:lnTo>
                    <a:pt x="12995529" y="0"/>
                  </a:lnTo>
                  <a:lnTo>
                    <a:pt x="12995529" y="1817652"/>
                  </a:lnTo>
                  <a:lnTo>
                    <a:pt x="0" y="1817652"/>
                  </a:lnTo>
                  <a:close/>
                </a:path>
              </a:pathLst>
            </a:custGeom>
            <a:solidFill>
              <a:srgbClr val="D3DFE7"/>
            </a:solidFill>
          </p:spPr>
        </p:sp>
        <p:sp>
          <p:nvSpPr>
            <p:cNvPr name="TextBox 4" id="4"/>
            <p:cNvSpPr txBox="true"/>
            <p:nvPr/>
          </p:nvSpPr>
          <p:spPr>
            <a:xfrm>
              <a:off x="0" y="-123825"/>
              <a:ext cx="12995584" cy="1941513"/>
            </a:xfrm>
            <a:prstGeom prst="rect">
              <a:avLst/>
            </a:prstGeom>
          </p:spPr>
          <p:txBody>
            <a:bodyPr anchor="t" rtlCol="false" tIns="50800" lIns="50800" bIns="50800" rIns="50800"/>
            <a:lstStyle/>
            <a:p>
              <a:pPr algn="ctr">
                <a:lnSpc>
                  <a:spcPts val="7680"/>
                </a:lnSpc>
              </a:pPr>
              <a:r>
                <a:rPr lang="en-US" sz="6400" spc="-1">
                  <a:solidFill>
                    <a:srgbClr val="000000"/>
                  </a:solidFill>
                  <a:latin typeface="Calibri (MS)"/>
                  <a:ea typeface="Calibri (MS)"/>
                  <a:cs typeface="Calibri (MS)"/>
                  <a:sym typeface="Calibri (MS)"/>
                </a:rPr>
                <a:t>ANY QUESTIONS?</a:t>
              </a:r>
            </a:p>
          </p:txBody>
        </p:sp>
      </p:grpSp>
      <p:sp>
        <p:nvSpPr>
          <p:cNvPr name="TextBox 5" id="5"/>
          <p:cNvSpPr txBox="true"/>
          <p:nvPr/>
        </p:nvSpPr>
        <p:spPr>
          <a:xfrm rot="0">
            <a:off x="3838430" y="2206928"/>
            <a:ext cx="2083652" cy="4267200"/>
          </a:xfrm>
          <a:prstGeom prst="rect">
            <a:avLst/>
          </a:prstGeom>
        </p:spPr>
        <p:txBody>
          <a:bodyPr anchor="t" rtlCol="false" tIns="0" lIns="0" bIns="0" rIns="0">
            <a:spAutoFit/>
          </a:bodyPr>
          <a:lstStyle/>
          <a:p>
            <a:pPr algn="ctr">
              <a:lnSpc>
                <a:spcPts val="29523"/>
              </a:lnSpc>
            </a:pPr>
            <a:r>
              <a:rPr lang="en-US" b="true" sz="24603" spc="0">
                <a:solidFill>
                  <a:srgbClr val="000000"/>
                </a:solidFill>
                <a:latin typeface="Calibri (MS) Bold"/>
                <a:ea typeface="Calibri (MS) Bold"/>
                <a:cs typeface="Calibri (MS) Bold"/>
                <a:sym typeface="Calibri (MS) Bold"/>
              </a:rPr>
              <a:t>?</a:t>
            </a:r>
          </a:p>
        </p:txBody>
      </p:sp>
    </p:spTree>
  </p:cSld>
  <p:clrMapOvr>
    <a:masterClrMapping/>
  </p:clrMapOvr>
  <p:transition spd="fast">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DAG3wpk1bcI</dc:identifier>
  <dcterms:modified xsi:type="dcterms:W3CDTF">2011-08-01T06:04:30Z</dcterms:modified>
  <cp:revision>1</cp:revision>
  <dc:title>KS2 SATS Information for Parents 2026</dc:title>
</cp:coreProperties>
</file>